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jpeg" ContentType="image/jpeg"/>
  <Default Extension="png" ContentType="image/png"/>
  <Default Extension="svg" ContentType="image/svg+xml"/>
  <Default Extension="webp" ContentType="image/webp"/>
  <Default Extension="rels" ContentType="application/vnd.openxmlformats-package.relationships+xml"/>
  <Override PartName="/ppt/slides/slide7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tags/tag4.xml" ContentType="application/vnd.openxmlformats-officedocument.presentationml.tags+xml"/>
  <Override PartName="/ppt/tags/tag3.xml" ContentType="application/vnd.openxmlformats-officedocument.presentationml.tags+xml"/>
  <Override PartName="/ppt/slides/slide34.xml" ContentType="application/vnd.openxmlformats-officedocument.presentationml.slide+xml"/>
  <Override PartName="/ppt/tags/tag2.xml" ContentType="application/vnd.openxmlformats-officedocument.presentationml.tags+xml"/>
  <Override PartName="/ppt/tags/tag1.xml" ContentType="application/vnd.openxmlformats-officedocument.presentationml.tags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1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Id1" /><Relationship Type="http://schemas.openxmlformats.org/package/2006/relationships/metadata/thumbnail" Target="/docProps/thumbnail.jpeg" Id="rId4" /><Relationship Type="http://schemas.openxmlformats.org/package/2006/relationships/metadata/core-properties" Target="/docProps/core.xml" Id="rId3" /><Relationship Type="http://schemas.openxmlformats.org/officeDocument/2006/relationships/extended-properties" Target="/docProps/app.xml" Id="rId2" /><Relationship Type="http://schemas.openxmlformats.org/officeDocument/2006/relationships/custom-properties" Target="/docProps/custom.xml" Id="rId5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62" r:id="rId4"/>
    <p:sldId id="267" r:id="rId5"/>
    <p:sldId id="268" r:id="rId6"/>
    <p:sldId id="270" r:id="rId7"/>
    <p:sldId id="269" r:id="rId8"/>
    <p:sldId id="271" r:id="rId9"/>
    <p:sldId id="293" r:id="rId10"/>
    <p:sldId id="296" r:id="rId11"/>
    <p:sldId id="304" r:id="rId12"/>
    <p:sldId id="295" r:id="rId13"/>
    <p:sldId id="297" r:id="rId14"/>
    <p:sldId id="294" r:id="rId15"/>
    <p:sldId id="305" r:id="rId16"/>
    <p:sldId id="306" r:id="rId17"/>
    <p:sldId id="332" r:id="rId18"/>
    <p:sldId id="333" r:id="rId19"/>
    <p:sldId id="272" r:id="rId20"/>
    <p:sldId id="284" r:id="rId21"/>
    <p:sldId id="274" r:id="rId22"/>
    <p:sldId id="276" r:id="rId23"/>
    <p:sldId id="277" r:id="rId24"/>
    <p:sldId id="278" r:id="rId25"/>
    <p:sldId id="279" r:id="rId26"/>
    <p:sldId id="283" r:id="rId27"/>
    <p:sldId id="285" r:id="rId28"/>
    <p:sldId id="281" r:id="rId29"/>
    <p:sldId id="288" r:id="rId30"/>
    <p:sldId id="289" r:id="rId31"/>
    <p:sldId id="290" r:id="rId32"/>
    <p:sldId id="291" r:id="rId33"/>
    <p:sldId id="280" r:id="rId34"/>
    <p:sldId id="292" r:id="rId35"/>
    <p:sldId id="298" r:id="rId36"/>
    <p:sldId id="299" r:id="rId37"/>
    <p:sldId id="300" r:id="rId38"/>
    <p:sldId id="301" r:id="rId39"/>
    <p:sldId id="303" r:id="rId40"/>
    <p:sldId id="286" r:id="rId41"/>
    <p:sldId id="35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86EF"/>
    <a:srgbClr val="1263CF"/>
    <a:srgbClr val="43DCFD"/>
    <a:srgbClr val="2DB8F5"/>
    <a:srgbClr val="214AAD"/>
    <a:srgbClr val="144DBF"/>
    <a:srgbClr val="1C5FE8"/>
    <a:srgbClr val="0E84E8"/>
    <a:srgbClr val="2B91CB"/>
    <a:srgbClr val="386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9" /><Relationship Type="http://schemas.openxmlformats.org/officeDocument/2006/relationships/slide" Target="/ppt/slides/slide6.xml" Id="rId8" /><Relationship Type="http://schemas.openxmlformats.org/officeDocument/2006/relationships/slide" Target="/ppt/slides/slide5.xml" Id="rId7" /><Relationship Type="http://schemas.openxmlformats.org/officeDocument/2006/relationships/slide" Target="/ppt/slides/slide4.xml" Id="rId6" /><Relationship Type="http://schemas.openxmlformats.org/officeDocument/2006/relationships/slide" Target="/ppt/slides/slide3.xml" Id="rId5" /><Relationship Type="http://schemas.openxmlformats.org/officeDocument/2006/relationships/tableStyles" Target="/ppt/tableStyles.xml" Id="rId45" /><Relationship Type="http://schemas.openxmlformats.org/officeDocument/2006/relationships/viewProps" Target="/ppt/viewProps.xml" Id="rId44" /><Relationship Type="http://schemas.openxmlformats.org/officeDocument/2006/relationships/presProps" Target="/ppt/presProps.xml" Id="rId43" /><Relationship Type="http://schemas.openxmlformats.org/officeDocument/2006/relationships/slide" Target="/ppt/slides/slide40.xml" Id="rId42" /><Relationship Type="http://schemas.openxmlformats.org/officeDocument/2006/relationships/slide" Target="/ppt/slides/slide39.xml" Id="rId41" /><Relationship Type="http://schemas.openxmlformats.org/officeDocument/2006/relationships/slide" Target="/ppt/slides/slide38.xml" Id="rId40" /><Relationship Type="http://schemas.openxmlformats.org/officeDocument/2006/relationships/slide" Target="/ppt/slides/slide2.xml" Id="rId4" /><Relationship Type="http://schemas.openxmlformats.org/officeDocument/2006/relationships/slide" Target="/ppt/slides/slide37.xml" Id="rId39" /><Relationship Type="http://schemas.openxmlformats.org/officeDocument/2006/relationships/slide" Target="/ppt/slides/slide36.xml" Id="rId38" /><Relationship Type="http://schemas.openxmlformats.org/officeDocument/2006/relationships/slide" Target="/ppt/slides/slide35.xml" Id="rId37" /><Relationship Type="http://schemas.openxmlformats.org/officeDocument/2006/relationships/slide" Target="/ppt/slides/slide34.xml" Id="rId36" /><Relationship Type="http://schemas.openxmlformats.org/officeDocument/2006/relationships/slide" Target="/ppt/slides/slide33.xml" Id="rId35" /><Relationship Type="http://schemas.openxmlformats.org/officeDocument/2006/relationships/slide" Target="/ppt/slides/slide32.xml" Id="rId34" /><Relationship Type="http://schemas.openxmlformats.org/officeDocument/2006/relationships/slide" Target="/ppt/slides/slide31.xml" Id="rId33" /><Relationship Type="http://schemas.openxmlformats.org/officeDocument/2006/relationships/slide" Target="/ppt/slides/slide30.xml" Id="rId32" /><Relationship Type="http://schemas.openxmlformats.org/officeDocument/2006/relationships/slide" Target="/ppt/slides/slide29.xml" Id="rId31" /><Relationship Type="http://schemas.openxmlformats.org/officeDocument/2006/relationships/slide" Target="/ppt/slides/slide28.xml" Id="rId30" /><Relationship Type="http://schemas.openxmlformats.org/officeDocument/2006/relationships/slide" Target="/ppt/slides/slide1.xml" Id="rId3" /><Relationship Type="http://schemas.openxmlformats.org/officeDocument/2006/relationships/slide" Target="/ppt/slides/slide27.xml" Id="rId29" /><Relationship Type="http://schemas.openxmlformats.org/officeDocument/2006/relationships/slide" Target="/ppt/slides/slide26.xml" Id="rId28" /><Relationship Type="http://schemas.openxmlformats.org/officeDocument/2006/relationships/slide" Target="/ppt/slides/slide25.xml" Id="rId27" /><Relationship Type="http://schemas.openxmlformats.org/officeDocument/2006/relationships/slide" Target="/ppt/slides/slide24.xml" Id="rId26" /><Relationship Type="http://schemas.openxmlformats.org/officeDocument/2006/relationships/slide" Target="/ppt/slides/slide23.xml" Id="rId25" /><Relationship Type="http://schemas.openxmlformats.org/officeDocument/2006/relationships/slide" Target="/ppt/slides/slide22.xml" Id="rId24" /><Relationship Type="http://schemas.openxmlformats.org/officeDocument/2006/relationships/slide" Target="/ppt/slides/slide21.xml" Id="rId23" /><Relationship Type="http://schemas.openxmlformats.org/officeDocument/2006/relationships/slide" Target="/ppt/slides/slide20.xml" Id="rId22" /><Relationship Type="http://schemas.openxmlformats.org/officeDocument/2006/relationships/slide" Target="/ppt/slides/slide19.xml" Id="rId21" /><Relationship Type="http://schemas.openxmlformats.org/officeDocument/2006/relationships/slide" Target="/ppt/slides/slide18.xml" Id="rId20" /><Relationship Type="http://schemas.openxmlformats.org/officeDocument/2006/relationships/theme" Target="/ppt/theme/theme1.xml" Id="rId2" /><Relationship Type="http://schemas.openxmlformats.org/officeDocument/2006/relationships/slide" Target="/ppt/slides/slide17.xml" Id="rId19" /><Relationship Type="http://schemas.openxmlformats.org/officeDocument/2006/relationships/slide" Target="/ppt/slides/slide16.xml" Id="rId18" /><Relationship Type="http://schemas.openxmlformats.org/officeDocument/2006/relationships/slide" Target="/ppt/slides/slide15.xml" Id="rId17" /><Relationship Type="http://schemas.openxmlformats.org/officeDocument/2006/relationships/slide" Target="/ppt/slides/slide14.xml" Id="rId16" /><Relationship Type="http://schemas.openxmlformats.org/officeDocument/2006/relationships/slide" Target="/ppt/slides/slide13.xml" Id="rId15" /><Relationship Type="http://schemas.openxmlformats.org/officeDocument/2006/relationships/slide" Target="/ppt/slides/slide12.xml" Id="rId14" /><Relationship Type="http://schemas.openxmlformats.org/officeDocument/2006/relationships/slide" Target="/ppt/slides/slide11.xml" Id="rId13" /><Relationship Type="http://schemas.openxmlformats.org/officeDocument/2006/relationships/slide" Target="/ppt/slides/slide10.xml" Id="rId12" /><Relationship Type="http://schemas.openxmlformats.org/officeDocument/2006/relationships/slide" Target="/ppt/slides/slide9.xml" Id="rId11" /><Relationship Type="http://schemas.openxmlformats.org/officeDocument/2006/relationships/slide" Target="/ppt/slides/slide8.xml" Id="rId10" /><Relationship Type="http://schemas.openxmlformats.org/officeDocument/2006/relationships/slideMaster" Target="/ppt/slideMasters/slideMaster1.xml" Id="rId1" /></Relationship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image" Target="/ppt/media/image1.jpeg" Id="rId2" /><Relationship Type="http://schemas.openxmlformats.org/officeDocument/2006/relationships/slideMaster" Target="/ppt/slideMasters/slideMaster1.xml" Id="rId1" /></Relationships>
</file>

<file path=ppt/slideLayouts/_rels/slideLayout14.xml.rels>&#65279;<?xml version="1.0" encoding="utf-8"?><Relationships xmlns="http://schemas.openxmlformats.org/package/2006/relationships"><Relationship Type="http://schemas.openxmlformats.org/officeDocument/2006/relationships/image" Target="/ppt/media/image2.jpeg" Id="rId2" /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26852" y="4849089"/>
            <a:ext cx="1606835" cy="1607127"/>
          </a:xfrm>
          <a:prstGeom prst="ellipse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3" name="图片占位符 3"/>
          <p:cNvSpPr>
            <a:spLocks noGrp="1"/>
          </p:cNvSpPr>
          <p:nvPr>
            <p:ph type="pic" sz="quarter" idx="11"/>
          </p:nvPr>
        </p:nvSpPr>
        <p:spPr>
          <a:xfrm>
            <a:off x="2621907" y="4849089"/>
            <a:ext cx="1606835" cy="1607127"/>
          </a:xfrm>
          <a:prstGeom prst="ellipse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5" name="图片占位符 3"/>
          <p:cNvSpPr>
            <a:spLocks noGrp="1"/>
          </p:cNvSpPr>
          <p:nvPr>
            <p:ph type="pic" sz="quarter" idx="12"/>
          </p:nvPr>
        </p:nvSpPr>
        <p:spPr>
          <a:xfrm>
            <a:off x="8099069" y="4849089"/>
            <a:ext cx="1606835" cy="1607127"/>
          </a:xfrm>
          <a:prstGeom prst="ellipse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6" name="图片占位符 3"/>
          <p:cNvSpPr>
            <a:spLocks noGrp="1"/>
          </p:cNvSpPr>
          <p:nvPr>
            <p:ph type="pic" sz="quarter" idx="13"/>
          </p:nvPr>
        </p:nvSpPr>
        <p:spPr>
          <a:xfrm>
            <a:off x="10094124" y="4849089"/>
            <a:ext cx="1606835" cy="1607127"/>
          </a:xfrm>
          <a:prstGeom prst="ellipse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2.xml" Id="rId2" /><Relationship Type="http://schemas.openxmlformats.org/officeDocument/2006/relationships/theme" Target="/ppt/theme/theme1.xml" Id="rId15" /><Relationship Type="http://schemas.openxmlformats.org/officeDocument/2006/relationships/slideLayout" Target="/ppt/slideLayouts/slideLayout14.xml" Id="rId14" /><Relationship Type="http://schemas.openxmlformats.org/officeDocument/2006/relationships/slideLayout" Target="/ppt/slideLayouts/slideLayout12.xml" Id="rId12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2" r:id="rId4"/>
    <p:sldLayoutId id="2147483660" r:id="rId12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3" /><Relationship Type="http://schemas.openxmlformats.org/officeDocument/2006/relationships/image" Target="/ppt/media/image4.png" Id="rId2" /><Relationship Type="http://schemas.openxmlformats.org/officeDocument/2006/relationships/image" Target="/ppt/media/image3.png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7" /><Relationship Type="http://schemas.openxmlformats.org/officeDocument/2006/relationships/image" Target="/ppt/media/image32.png" Id="rId6" /><Relationship Type="http://schemas.openxmlformats.org/officeDocument/2006/relationships/image" Target="/ppt/media/image31.png" Id="rId5" /><Relationship Type="http://schemas.openxmlformats.org/officeDocument/2006/relationships/image" Target="/ppt/media/image30.png" Id="rId4" /><Relationship Type="http://schemas.openxmlformats.org/officeDocument/2006/relationships/image" Target="/ppt/media/image29.png" Id="rId3" /><Relationship Type="http://schemas.openxmlformats.org/officeDocument/2006/relationships/image" Target="/ppt/media/image28.png" Id="rId2" /><Relationship Type="http://schemas.openxmlformats.org/officeDocument/2006/relationships/image" Target="/ppt/media/image4.png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5" /><Relationship Type="http://schemas.openxmlformats.org/officeDocument/2006/relationships/image" Target="/ppt/media/image35.png" Id="rId4" /><Relationship Type="http://schemas.openxmlformats.org/officeDocument/2006/relationships/image" Target="/ppt/media/image34.png" Id="rId3" /><Relationship Type="http://schemas.openxmlformats.org/officeDocument/2006/relationships/image" Target="/ppt/media/image33.png" Id="rId2" /><Relationship Type="http://schemas.openxmlformats.org/officeDocument/2006/relationships/image" Target="/ppt/media/image4.png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3" /><Relationship Type="http://schemas.openxmlformats.org/officeDocument/2006/relationships/image" Target="/ppt/media/image36.png" Id="rId2" /><Relationship Type="http://schemas.openxmlformats.org/officeDocument/2006/relationships/image" Target="/ppt/media/image4.png" Id="rId1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3" /><Relationship Type="http://schemas.openxmlformats.org/officeDocument/2006/relationships/image" Target="/ppt/media/image37.png" Id="rId2" /><Relationship Type="http://schemas.openxmlformats.org/officeDocument/2006/relationships/image" Target="/ppt/media/image4.png" Id="rId1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3" /><Relationship Type="http://schemas.openxmlformats.org/officeDocument/2006/relationships/image" Target="/ppt/media/image38.png" Id="rId2" /><Relationship Type="http://schemas.openxmlformats.org/officeDocument/2006/relationships/image" Target="/ppt/media/image4.png" Id="rId1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4" /><Relationship Type="http://schemas.openxmlformats.org/officeDocument/2006/relationships/image" Target="/ppt/media/image40.png" Id="rId3" /><Relationship Type="http://schemas.openxmlformats.org/officeDocument/2006/relationships/image" Target="/ppt/media/image39.png" Id="rId2" /><Relationship Type="http://schemas.openxmlformats.org/officeDocument/2006/relationships/image" Target="/ppt/media/image4.png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41.png" Id="rId2" /><Relationship Type="http://schemas.openxmlformats.org/officeDocument/2006/relationships/image" Target="/ppt/media/image4.png" Id="rId1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42.png" Id="rId2" /><Relationship Type="http://schemas.openxmlformats.org/officeDocument/2006/relationships/image" Target="/ppt/media/image4.png" Id="rId1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5" /><Relationship Type="http://schemas.openxmlformats.org/officeDocument/2006/relationships/image" Target="/ppt/media/image45.jpeg" Id="rId4" /><Relationship Type="http://schemas.openxmlformats.org/officeDocument/2006/relationships/image" Target="/ppt/media/image44.png" Id="rId3" /><Relationship Type="http://schemas.openxmlformats.org/officeDocument/2006/relationships/image" Target="/ppt/media/image43.png" Id="rId2" /><Relationship Type="http://schemas.openxmlformats.org/officeDocument/2006/relationships/image" Target="/ppt/media/image4.png" Id="rId1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4" /><Relationship Type="http://schemas.openxmlformats.org/officeDocument/2006/relationships/image" Target="/ppt/media/image47.png" Id="rId3" /><Relationship Type="http://schemas.openxmlformats.org/officeDocument/2006/relationships/image" Target="/ppt/media/image46.png" Id="rId2" /><Relationship Type="http://schemas.openxmlformats.org/officeDocument/2006/relationships/image" Target="/ppt/media/image4.png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5" /><Relationship Type="http://schemas.openxmlformats.org/officeDocument/2006/relationships/image" Target="/ppt/media/image4.png" Id="rId4" /><Relationship Type="http://schemas.openxmlformats.org/officeDocument/2006/relationships/image" Target="/ppt/media/image6.png" Id="rId3" /><Relationship Type="http://schemas.openxmlformats.org/officeDocument/2006/relationships/image" Target="/ppt/media/image5.png" Id="rId2" /><Relationship Type="http://schemas.openxmlformats.org/officeDocument/2006/relationships/image" Target="/ppt/media/image3.png" Id="rId1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5" /><Relationship Type="http://schemas.openxmlformats.org/officeDocument/2006/relationships/image" Target="/ppt/media/image50.jpeg" Id="rId4" /><Relationship Type="http://schemas.openxmlformats.org/officeDocument/2006/relationships/image" Target="/ppt/media/image49.png" Id="rId3" /><Relationship Type="http://schemas.openxmlformats.org/officeDocument/2006/relationships/image" Target="/ppt/media/image48.jpeg" Id="rId2" /><Relationship Type="http://schemas.openxmlformats.org/officeDocument/2006/relationships/image" Target="/ppt/media/image4.png" Id="rId1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4" /><Relationship Type="http://schemas.openxmlformats.org/officeDocument/2006/relationships/image" Target="/ppt/media/image52.jpeg" Id="rId3" /><Relationship Type="http://schemas.openxmlformats.org/officeDocument/2006/relationships/image" Target="/ppt/media/image51.png" Id="rId2" /><Relationship Type="http://schemas.openxmlformats.org/officeDocument/2006/relationships/image" Target="/ppt/media/image4.png" Id="rId1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53.png" Id="rId2" /><Relationship Type="http://schemas.openxmlformats.org/officeDocument/2006/relationships/image" Target="/ppt/media/image4.png" Id="rId1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4" /><Relationship Type="http://schemas.openxmlformats.org/officeDocument/2006/relationships/image" Target="/ppt/media/image55.png" Id="rId3" /><Relationship Type="http://schemas.openxmlformats.org/officeDocument/2006/relationships/image" Target="/ppt/media/image54.png" Id="rId2" /><Relationship Type="http://schemas.openxmlformats.org/officeDocument/2006/relationships/image" Target="/ppt/media/image4.png" Id="rId1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56.png" Id="rId2" /><Relationship Type="http://schemas.openxmlformats.org/officeDocument/2006/relationships/image" Target="/ppt/media/image4.png" Id="rId1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4" /><Relationship Type="http://schemas.openxmlformats.org/officeDocument/2006/relationships/image" Target="/ppt/media/image58.png" Id="rId3" /><Relationship Type="http://schemas.openxmlformats.org/officeDocument/2006/relationships/image" Target="/ppt/media/image57.png" Id="rId2" /><Relationship Type="http://schemas.openxmlformats.org/officeDocument/2006/relationships/image" Target="/ppt/media/image4.png" Id="rId1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4" /><Relationship Type="http://schemas.openxmlformats.org/officeDocument/2006/relationships/image" Target="/ppt/media/image60.png" Id="rId3" /><Relationship Type="http://schemas.openxmlformats.org/officeDocument/2006/relationships/image" Target="/ppt/media/image59.png" Id="rId2" /><Relationship Type="http://schemas.openxmlformats.org/officeDocument/2006/relationships/image" Target="/ppt/media/image4.png" Id="rId1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4" /><Relationship Type="http://schemas.openxmlformats.org/officeDocument/2006/relationships/image" Target="/ppt/media/image62.png" Id="rId3" /><Relationship Type="http://schemas.openxmlformats.org/officeDocument/2006/relationships/image" Target="/ppt/media/image61.jpeg" Id="rId2" /><Relationship Type="http://schemas.openxmlformats.org/officeDocument/2006/relationships/image" Target="/ppt/media/image4.png" Id="rId1" /></Relationships>
</file>

<file path=ppt/slides/_rels/slide2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63.png" Id="rId2" /><Relationship Type="http://schemas.openxmlformats.org/officeDocument/2006/relationships/image" Target="/ppt/media/image4.png" Id="rId1" /></Relationships>
</file>

<file path=ppt/slides/_rels/slide2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64.png" Id="rId2" /><Relationship Type="http://schemas.openxmlformats.org/officeDocument/2006/relationships/image" Target="/ppt/media/image4.png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2" /><Relationship Type="http://schemas.openxmlformats.org/officeDocument/2006/relationships/image" Target="/ppt/media/image4.png" Id="rId1" /></Relationships>
</file>

<file path=ppt/slides/_rels/slide30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5" /><Relationship Type="http://schemas.openxmlformats.org/officeDocument/2006/relationships/image" Target="/ppt/media/image67.png" Id="rId4" /><Relationship Type="http://schemas.openxmlformats.org/officeDocument/2006/relationships/image" Target="/ppt/media/image66.png" Id="rId3" /><Relationship Type="http://schemas.openxmlformats.org/officeDocument/2006/relationships/image" Target="/ppt/media/image65.png" Id="rId2" /><Relationship Type="http://schemas.openxmlformats.org/officeDocument/2006/relationships/image" Target="/ppt/media/image4.png" Id="rId1" /></Relationships>
</file>

<file path=ppt/slides/_rels/slide3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68.png" Id="rId2" /><Relationship Type="http://schemas.openxmlformats.org/officeDocument/2006/relationships/image" Target="/ppt/media/image4.png" Id="rId1" /></Relationships>
</file>

<file path=ppt/slides/_rels/slide3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69.png" Id="rId2" /><Relationship Type="http://schemas.openxmlformats.org/officeDocument/2006/relationships/image" Target="/ppt/media/image4.png" Id="rId1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4" /><Relationship Type="http://schemas.openxmlformats.org/officeDocument/2006/relationships/image" Target="/ppt/media/image71.png" Id="rId3" /><Relationship Type="http://schemas.openxmlformats.org/officeDocument/2006/relationships/image" Target="/ppt/media/image70.png" Id="rId2" /><Relationship Type="http://schemas.openxmlformats.org/officeDocument/2006/relationships/image" Target="/ppt/media/image4.png" Id="rId1" /></Relationships>
</file>

<file path=ppt/slides/_rels/slide3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5" /><Relationship Type="http://schemas.openxmlformats.org/officeDocument/2006/relationships/image" Target="/ppt/media/image72.png" Id="rId4" /><Relationship Type="http://schemas.openxmlformats.org/officeDocument/2006/relationships/tags" Target="/ppt/tags/tag2.xml" Id="rId3" /><Relationship Type="http://schemas.openxmlformats.org/officeDocument/2006/relationships/tags" Target="/ppt/tags/tag1.xml" Id="rId2" /><Relationship Type="http://schemas.openxmlformats.org/officeDocument/2006/relationships/image" Target="/ppt/media/image4.png" Id="rId1" /></Relationships>
</file>

<file path=ppt/slides/_rels/slide3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5" /><Relationship Type="http://schemas.openxmlformats.org/officeDocument/2006/relationships/image" Target="/ppt/media/image73.png" Id="rId4" /><Relationship Type="http://schemas.openxmlformats.org/officeDocument/2006/relationships/tags" Target="/ppt/tags/tag4.xml" Id="rId3" /><Relationship Type="http://schemas.openxmlformats.org/officeDocument/2006/relationships/tags" Target="/ppt/tags/tag3.xml" Id="rId2" /><Relationship Type="http://schemas.openxmlformats.org/officeDocument/2006/relationships/image" Target="/ppt/media/image4.png" Id="rId1" /></Relationships>
</file>

<file path=ppt/slides/_rels/slide36.xml.rels>&#65279;<?xml version="1.0" encoding="utf-8"?><Relationships xmlns="http://schemas.openxmlformats.org/package/2006/relationships"><Relationship Type="http://schemas.openxmlformats.org/officeDocument/2006/relationships/image" Target="/ppt/media/image21.svg" Id="rId9" /><Relationship Type="http://schemas.openxmlformats.org/officeDocument/2006/relationships/image" Target="/ppt/media/image77.png" Id="rId8" /><Relationship Type="http://schemas.openxmlformats.org/officeDocument/2006/relationships/image" Target="/ppt/media/image19.svg" Id="rId7" /><Relationship Type="http://schemas.openxmlformats.org/officeDocument/2006/relationships/image" Target="/ppt/media/image76.png" Id="rId6" /><Relationship Type="http://schemas.openxmlformats.org/officeDocument/2006/relationships/image" Target="/ppt/media/image17.svg" Id="rId5" /><Relationship Type="http://schemas.openxmlformats.org/officeDocument/2006/relationships/image" Target="/ppt/media/image75.png" Id="rId4" /><Relationship Type="http://schemas.openxmlformats.org/officeDocument/2006/relationships/image" Target="/ppt/media/image15.svg" Id="rId3" /><Relationship Type="http://schemas.openxmlformats.org/officeDocument/2006/relationships/image" Target="/ppt/media/image74.png" Id="rId2" /><Relationship Type="http://schemas.openxmlformats.org/officeDocument/2006/relationships/slideLayout" Target="/ppt/slideLayouts/slideLayout14.xml" Id="rId10" /><Relationship Type="http://schemas.openxmlformats.org/officeDocument/2006/relationships/image" Target="/ppt/media/image4.png" Id="rId1" /></Relationships>
</file>

<file path=ppt/slides/_rels/slide37.xml.rels>&#65279;<?xml version="1.0" encoding="utf-8"?><Relationships xmlns="http://schemas.openxmlformats.org/package/2006/relationships"><Relationship Type="http://schemas.openxmlformats.org/officeDocument/2006/relationships/image" Target="/ppt/media/image21.svg" Id="rId9" /><Relationship Type="http://schemas.openxmlformats.org/officeDocument/2006/relationships/image" Target="/ppt/media/image77.png" Id="rId8" /><Relationship Type="http://schemas.openxmlformats.org/officeDocument/2006/relationships/image" Target="/ppt/media/image19.svg" Id="rId7" /><Relationship Type="http://schemas.openxmlformats.org/officeDocument/2006/relationships/image" Target="/ppt/media/image76.png" Id="rId6" /><Relationship Type="http://schemas.openxmlformats.org/officeDocument/2006/relationships/image" Target="/ppt/media/image17.svg" Id="rId5" /><Relationship Type="http://schemas.openxmlformats.org/officeDocument/2006/relationships/image" Target="/ppt/media/image75.png" Id="rId4" /><Relationship Type="http://schemas.openxmlformats.org/officeDocument/2006/relationships/image" Target="/ppt/media/image15.svg" Id="rId3" /><Relationship Type="http://schemas.openxmlformats.org/officeDocument/2006/relationships/image" Target="/ppt/media/image74.png" Id="rId2" /><Relationship Type="http://schemas.openxmlformats.org/officeDocument/2006/relationships/slideLayout" Target="/ppt/slideLayouts/slideLayout14.xml" Id="rId10" /><Relationship Type="http://schemas.openxmlformats.org/officeDocument/2006/relationships/image" Target="/ppt/media/image4.png" Id="rId1" /></Relationships>
</file>

<file path=ppt/slides/_rels/slide38.xml.rels>&#65279;<?xml version="1.0" encoding="utf-8"?><Relationships xmlns="http://schemas.openxmlformats.org/package/2006/relationships"><Relationship Type="http://schemas.openxmlformats.org/officeDocument/2006/relationships/image" Target="/ppt/media/image21.svg" Id="rId9" /><Relationship Type="http://schemas.openxmlformats.org/officeDocument/2006/relationships/image" Target="/ppt/media/image77.png" Id="rId8" /><Relationship Type="http://schemas.openxmlformats.org/officeDocument/2006/relationships/image" Target="/ppt/media/image19.svg" Id="rId7" /><Relationship Type="http://schemas.openxmlformats.org/officeDocument/2006/relationships/image" Target="/ppt/media/image76.png" Id="rId6" /><Relationship Type="http://schemas.openxmlformats.org/officeDocument/2006/relationships/image" Target="/ppt/media/image17.svg" Id="rId5" /><Relationship Type="http://schemas.openxmlformats.org/officeDocument/2006/relationships/image" Target="/ppt/media/image75.png" Id="rId4" /><Relationship Type="http://schemas.openxmlformats.org/officeDocument/2006/relationships/image" Target="/ppt/media/image15.svg" Id="rId3" /><Relationship Type="http://schemas.openxmlformats.org/officeDocument/2006/relationships/image" Target="/ppt/media/image74.png" Id="rId2" /><Relationship Type="http://schemas.openxmlformats.org/officeDocument/2006/relationships/slideLayout" Target="/ppt/slideLayouts/slideLayout14.xml" Id="rId10" /><Relationship Type="http://schemas.openxmlformats.org/officeDocument/2006/relationships/image" Target="/ppt/media/image4.png" Id="rId1" /></Relationships>
</file>

<file path=ppt/slides/_rels/slide39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2" /><Relationship Type="http://schemas.openxmlformats.org/officeDocument/2006/relationships/image" Target="/ppt/media/image4.png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7" /><Relationship Type="http://schemas.openxmlformats.org/officeDocument/2006/relationships/image" Target="/ppt/media/image4.png" Id="rId6" /><Relationship Type="http://schemas.openxmlformats.org/officeDocument/2006/relationships/image" Target="/ppt/media/image11.webp" Id="rId5" /><Relationship Type="http://schemas.openxmlformats.org/officeDocument/2006/relationships/image" Target="/ppt/media/image10.svg" Id="rId4" /><Relationship Type="http://schemas.openxmlformats.org/officeDocument/2006/relationships/image" Target="/ppt/media/image9.png" Id="rId3" /><Relationship Type="http://schemas.openxmlformats.org/officeDocument/2006/relationships/image" Target="/ppt/media/image8.svg" Id="rId2" /><Relationship Type="http://schemas.openxmlformats.org/officeDocument/2006/relationships/image" Target="/ppt/media/image7.png" Id="rId1" /></Relationships>
</file>

<file path=ppt/slides/_rels/slide4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4.xml" Id="rId2" /><Relationship Type="http://schemas.openxmlformats.org/officeDocument/2006/relationships/image" Target="/ppt/media/image4.png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14.xml" Id="rId4" /><Relationship Type="http://schemas.openxmlformats.org/officeDocument/2006/relationships/image" Target="/ppt/media/image13.png" Id="rId3" /><Relationship Type="http://schemas.openxmlformats.org/officeDocument/2006/relationships/image" Target="/ppt/media/image12.jpeg" Id="rId2" /><Relationship Type="http://schemas.openxmlformats.org/officeDocument/2006/relationships/image" Target="/ppt/media/image4.png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21.svg" Id="rId9" /><Relationship Type="http://schemas.openxmlformats.org/officeDocument/2006/relationships/image" Target="/ppt/media/image20.png" Id="rId8" /><Relationship Type="http://schemas.openxmlformats.org/officeDocument/2006/relationships/image" Target="/ppt/media/image19.svg" Id="rId7" /><Relationship Type="http://schemas.openxmlformats.org/officeDocument/2006/relationships/image" Target="/ppt/media/image18.png" Id="rId6" /><Relationship Type="http://schemas.openxmlformats.org/officeDocument/2006/relationships/image" Target="/ppt/media/image17.svg" Id="rId5" /><Relationship Type="http://schemas.openxmlformats.org/officeDocument/2006/relationships/image" Target="/ppt/media/image16.png" Id="rId4" /><Relationship Type="http://schemas.openxmlformats.org/officeDocument/2006/relationships/image" Target="/ppt/media/image15.svg" Id="rId3" /><Relationship Type="http://schemas.openxmlformats.org/officeDocument/2006/relationships/image" Target="/ppt/media/image14.png" Id="rId2" /><Relationship Type="http://schemas.openxmlformats.org/officeDocument/2006/relationships/slideLayout" Target="/ppt/slideLayouts/slideLayout14.xml" Id="rId10" /><Relationship Type="http://schemas.openxmlformats.org/officeDocument/2006/relationships/image" Target="/ppt/media/image4.png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4" /><Relationship Type="http://schemas.openxmlformats.org/officeDocument/2006/relationships/image" Target="/ppt/media/image23.png" Id="rId3" /><Relationship Type="http://schemas.openxmlformats.org/officeDocument/2006/relationships/image" Target="/ppt/media/image4.png" Id="rId2" /><Relationship Type="http://schemas.openxmlformats.org/officeDocument/2006/relationships/image" Target="/ppt/media/image22.png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4" /><Relationship Type="http://schemas.openxmlformats.org/officeDocument/2006/relationships/image" Target="/ppt/media/image25.png" Id="rId3" /><Relationship Type="http://schemas.openxmlformats.org/officeDocument/2006/relationships/image" Target="/ppt/media/image24.png" Id="rId2" /><Relationship Type="http://schemas.openxmlformats.org/officeDocument/2006/relationships/image" Target="/ppt/media/image4.png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4" /><Relationship Type="http://schemas.openxmlformats.org/officeDocument/2006/relationships/image" Target="/ppt/media/image27.png" Id="rId3" /><Relationship Type="http://schemas.openxmlformats.org/officeDocument/2006/relationships/image" Target="/ppt/media/image26.png" Id="rId2" /><Relationship Type="http://schemas.openxmlformats.org/officeDocument/2006/relationships/image" Target="/ppt/media/image4.png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-635" y="635"/>
            <a:ext cx="12192000" cy="6857365"/>
          </a:xfrm>
          <a:prstGeom prst="rect">
            <a:avLst/>
          </a:prstGeom>
          <a:gradFill>
            <a:gsLst>
              <a:gs pos="91000">
                <a:srgbClr val="324794"/>
              </a:gs>
              <a:gs pos="0">
                <a:srgbClr val="47E3FF"/>
              </a:gs>
              <a:gs pos="27000">
                <a:srgbClr val="0E84E8"/>
              </a:gs>
              <a:gs pos="75000">
                <a:srgbClr val="144DBF"/>
              </a:gs>
            </a:gsLst>
            <a:lin ang="43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7" name="Content Placeholder 16" descr="logo-hcmute-inkythuatso"/>
          <p:cNvPicPr>
            <a:picLocks noChangeAspect="1"/>
          </p:cNvPicPr>
          <p:nvPr>
            <p:ph sz="half" idx="2"/>
          </p:nvPr>
        </p:nvPicPr>
        <p:blipFill>
          <a:blip r:embed="rId2">
            <a:lum bright="100000" contrast="-34000"/>
          </a:blip>
          <a:stretch>
            <a:fillRect/>
          </a:stretch>
        </p:blipFill>
        <p:spPr>
          <a:xfrm>
            <a:off x="4686300" y="1620520"/>
            <a:ext cx="2819400" cy="361823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NỘI DUNG THỰC HIỆN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LƯU ĐỒ GIẢI THUẬT</a:t>
            </a:r>
            <a:endParaRPr lang="zh-CN" altLang="en-US" sz="1600" b="0">
              <a:solidFill>
                <a:schemeClr val="bg1"/>
              </a:solidFill>
            </a:endParaRPr>
          </a:p>
        </p:txBody>
      </p:sp>
      <p:sp>
        <p:nvSpPr>
          <p:cNvPr id="18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04800" y="2005965"/>
            <a:ext cx="6489700" cy="598170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Độ lớn của gia tốc được tính theo công thức Euclid: 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715125" y="1437005"/>
            <a:ext cx="5172075" cy="4945380"/>
          </a:xfrm>
          <a:prstGeom prst="rect">
            <a:avLst/>
          </a:prstGeom>
        </p:spPr>
      </p:pic>
      <p:sp>
        <p:nvSpPr>
          <p:cNvPr id="9" name="文本框 6"/>
          <p:cNvSpPr txBox="1"/>
          <p:nvPr/>
        </p:nvSpPr>
        <p:spPr>
          <a:xfrm>
            <a:off x="304800" y="1329690"/>
            <a:ext cx="613727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CẢNH BÁO VA CHẠM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Box 14"/>
              <p:cNvSpPr txBox="1"/>
              <p:nvPr/>
            </p:nvSpPr>
            <p:spPr>
              <a:xfrm>
                <a:off x="597535" y="2604135"/>
                <a:ext cx="4338320" cy="6502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𝑍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   ,  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/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5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35" y="2604135"/>
                <a:ext cx="4338320" cy="6502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07975" y="3359785"/>
            <a:ext cx="6489700" cy="598170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Ngưỡng gia tốc phát hiện va chạm: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 Box 16"/>
              <p:cNvSpPr txBox="1"/>
              <p:nvPr/>
            </p:nvSpPr>
            <p:spPr>
              <a:xfrm>
                <a:off x="597789" y="3999801"/>
                <a:ext cx="3329940" cy="38925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𝑙𝑖𝑔ℎ𝑡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𝑐𝑜𝑙𝑙𝑖𝑠𝑖𝑜𝑛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29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/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7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89" y="3999801"/>
                <a:ext cx="3329940" cy="389255"/>
              </a:xfrm>
              <a:prstGeom prst="rect">
                <a:avLst/>
              </a:prstGeom>
              <a:blipFill rotWithShape="1">
                <a:blip r:embed="rId4"/>
                <a:stretch>
                  <a:fillRect l="-8" t="-147" r="8" b="14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597789" y="4413186"/>
                <a:ext cx="3728085" cy="37592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𝑚𝑜𝑑𝑒𝑟𝑎𝑡𝑒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𝑐𝑜𝑙𝑙𝑖𝑠𝑖𝑜𝑛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7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68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6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/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89" y="4413186"/>
                <a:ext cx="3728085" cy="375920"/>
              </a:xfrm>
              <a:prstGeom prst="rect">
                <a:avLst/>
              </a:prstGeom>
              <a:blipFill rotWithShape="1">
                <a:blip r:embed="rId5"/>
                <a:stretch>
                  <a:fillRect l="-7" t="-152" r="7" b="15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19"/>
              <p:cNvSpPr txBox="1"/>
              <p:nvPr/>
            </p:nvSpPr>
            <p:spPr>
              <a:xfrm>
                <a:off x="597789" y="4860861"/>
                <a:ext cx="3537585" cy="37592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𝑠𝑒𝑣𝑒𝑟𝑒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𝑐𝑜𝑙𝑙𝑖𝑠𝑖𝑜𝑛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15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147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/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0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89" y="4860861"/>
                <a:ext cx="3537585" cy="375920"/>
              </a:xfrm>
              <a:prstGeom prst="rect">
                <a:avLst/>
              </a:prstGeom>
              <a:blipFill rotWithShape="1">
                <a:blip r:embed="rId6"/>
                <a:stretch>
                  <a:fillRect l="-7" t="-152" r="7" b="15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431800" y="2132965"/>
            <a:ext cx="6489700" cy="598170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NỘI DUNG THỰC HIỆN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LƯU ĐỒ GIẢI THUẬT</a:t>
            </a:r>
            <a:endParaRPr lang="zh-CN" altLang="en-US" sz="1600" b="0">
              <a:solidFill>
                <a:schemeClr val="bg1"/>
              </a:solidFill>
            </a:endParaRPr>
          </a:p>
        </p:txBody>
      </p:sp>
      <p:sp>
        <p:nvSpPr>
          <p:cNvPr id="18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04800" y="2005965"/>
            <a:ext cx="6489700" cy="598170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Tốc độ được tính bởi công thức: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sp>
        <p:nvSpPr>
          <p:cNvPr id="16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429895" y="4867910"/>
            <a:ext cx="6489700" cy="5981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Với số nam châm trên bánh xe là 9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21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431800" y="2132965"/>
            <a:ext cx="6489700" cy="598170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3" name="文本框 6"/>
          <p:cNvSpPr txBox="1"/>
          <p:nvPr/>
        </p:nvSpPr>
        <p:spPr>
          <a:xfrm>
            <a:off x="304800" y="1329636"/>
            <a:ext cx="5444197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CẢNH BÁO QUÁ TỐC ĐỘ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7574280" y="1329690"/>
            <a:ext cx="4198620" cy="530098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2745" y="2919095"/>
            <a:ext cx="6239510" cy="6737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85" y="3897630"/>
            <a:ext cx="5362575" cy="725805"/>
          </a:xfrm>
          <a:prstGeom prst="rect">
            <a:avLst/>
          </a:prstGeom>
        </p:spPr>
      </p:pic>
      <p:sp>
        <p:nvSpPr>
          <p:cNvPr id="23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72745" y="5574665"/>
            <a:ext cx="6489700" cy="598170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Ngưỡng giới hạn tốc độ là 55km/h.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NỘI DUNG THỰC HIỆN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sp>
        <p:nvSpPr>
          <p:cNvPr id="15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LƯU ĐỒ GIẢI THUẬT</a:t>
            </a:r>
            <a:endParaRPr lang="zh-CN" altLang="en-US" sz="1600" b="0">
              <a:solidFill>
                <a:schemeClr val="bg1"/>
              </a:solidFill>
            </a:endParaRPr>
          </a:p>
        </p:txBody>
      </p:sp>
      <p:sp>
        <p:nvSpPr>
          <p:cNvPr id="16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04800" y="2005965"/>
            <a:ext cx="6489700" cy="1874520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Ngưỡng phát hiện ngủ gục là góc nghiêng 15 độ theo phương thẳng đứng</a:t>
            </a:r>
            <a:endParaRPr kumimoji="0" lang="en-US" altLang="en-US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Thời gian ghi nhận trạng thái ngủ gục là 3 giây kể từ lúc nghiêng đầu</a:t>
            </a:r>
            <a:endParaRPr kumimoji="0" lang="en-US" altLang="en-US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3" name="文本框 6"/>
          <p:cNvSpPr txBox="1"/>
          <p:nvPr/>
        </p:nvSpPr>
        <p:spPr>
          <a:xfrm>
            <a:off x="304800" y="1329690"/>
            <a:ext cx="593915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CẢNH BÁO NGỦ GỤC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7493635" y="1238250"/>
            <a:ext cx="4393565" cy="547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NỘI DUNG THỰC HIỆN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7009130" y="1343660"/>
            <a:ext cx="4878070" cy="5306695"/>
          </a:xfrm>
          <a:prstGeom prst="rect">
            <a:avLst/>
          </a:prstGeom>
        </p:spPr>
      </p:pic>
      <p:sp>
        <p:nvSpPr>
          <p:cNvPr id="14" name="文本框 6"/>
          <p:cNvSpPr txBox="1"/>
          <p:nvPr/>
        </p:nvSpPr>
        <p:spPr>
          <a:xfrm>
            <a:off x="304800" y="1329636"/>
            <a:ext cx="5444197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CẢNH BÁO MẤT CẮP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15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LƯU ĐỒ GIẢI THUẬT</a:t>
            </a:r>
            <a:endParaRPr lang="zh-CN" altLang="en-US" sz="1600" b="0">
              <a:solidFill>
                <a:schemeClr val="bg1"/>
              </a:solidFill>
            </a:endParaRPr>
          </a:p>
        </p:txBody>
      </p:sp>
      <p:sp>
        <p:nvSpPr>
          <p:cNvPr id="16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04800" y="2005965"/>
            <a:ext cx="6489700" cy="1550035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Phát tín hiệu cảnh báo ngay khi phát hiện</a:t>
            </a:r>
            <a:endParaRPr kumimoji="0" lang="en-US" altLang="en-US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Tự động tắt máy và khóa đề xe khi vượt ngưỡng cảnh báo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Kiểm tra người dùng tránh tắt máy nhầm 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graphicFrame>
        <p:nvGraphicFramePr>
          <p:cNvPr id="20" name="Table 19"/>
          <p:cNvGraphicFramePr/>
          <p:nvPr/>
        </p:nvGraphicFramePr>
        <p:xfrm>
          <a:off x="426085" y="4417060"/>
          <a:ext cx="5895340" cy="2880360"/>
        </p:xfrm>
        <a:graphic>
          <a:graphicData uri="http://schemas.openxmlformats.org/drawingml/2006/table">
            <a:tbl>
              <a:tblPr/>
              <a:tblGrid>
                <a:gridCol w="1349375"/>
                <a:gridCol w="1407160"/>
                <a:gridCol w="1169035"/>
                <a:gridCol w="1969770"/>
              </a:tblGrid>
              <a:tr h="0"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latin typeface="Montserrat Medium" panose="00000600000000000000" charset="0"/>
                          <a:ea typeface="SimSun" panose="02010600030101010101" pitchFamily="2" charset="-122"/>
                          <a:cs typeface="Montserrat Medium" panose="00000600000000000000" charset="0"/>
                        </a:rPr>
                        <a:t>Chìa khóa</a:t>
                      </a:r>
                      <a:endParaRPr sz="1400">
                        <a:latin typeface="Montserrat Medium" panose="00000600000000000000" charset="0"/>
                        <a:ea typeface="SimSun" panose="02010600030101010101" pitchFamily="2" charset="-122"/>
                        <a:cs typeface="Montserrat Medium" panose="00000600000000000000" charset="0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latin typeface="Montserrat Medium" panose="00000600000000000000" charset="0"/>
                          <a:ea typeface="SimSun" panose="02010600030101010101" pitchFamily="2" charset="-122"/>
                          <a:cs typeface="Montserrat Medium" panose="00000600000000000000" charset="0"/>
                        </a:rPr>
                        <a:t>Đăng nhập</a:t>
                      </a:r>
                      <a:endParaRPr sz="1400">
                        <a:latin typeface="Montserrat Medium" panose="00000600000000000000" charset="0"/>
                        <a:ea typeface="SimSun" panose="02010600030101010101" pitchFamily="2" charset="-122"/>
                        <a:cs typeface="Montserrat Medium" panose="00000600000000000000" charset="0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latin typeface="Montserrat Medium" panose="00000600000000000000" charset="0"/>
                          <a:ea typeface="SimSun" panose="02010600030101010101" pitchFamily="2" charset="-122"/>
                          <a:cs typeface="Montserrat Medium" panose="00000600000000000000" charset="0"/>
                        </a:rPr>
                        <a:t>Tốc độ</a:t>
                      </a:r>
                      <a:endParaRPr sz="1400">
                        <a:latin typeface="Montserrat Medium" panose="00000600000000000000" charset="0"/>
                        <a:ea typeface="SimSun" panose="02010600030101010101" pitchFamily="2" charset="-122"/>
                        <a:cs typeface="Montserrat Medium" panose="00000600000000000000" charset="0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latin typeface="Montserrat Medium" panose="00000600000000000000" charset="0"/>
                          <a:ea typeface="SimSun" panose="02010600030101010101" pitchFamily="2" charset="-122"/>
                          <a:cs typeface="Montserrat Medium" panose="00000600000000000000" charset="0"/>
                        </a:rPr>
                        <a:t>Trạng thái</a:t>
                      </a:r>
                      <a:endParaRPr sz="1400">
                        <a:latin typeface="Montserrat Medium" panose="00000600000000000000" charset="0"/>
                        <a:ea typeface="SimSun" panose="02010600030101010101" pitchFamily="2" charset="-122"/>
                        <a:cs typeface="Montserrat Medium" panose="00000600000000000000" charset="0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latin typeface="Montserrat Medium" panose="00000600000000000000" charset="0"/>
                          <a:ea typeface="SimSun" panose="02010600030101010101" pitchFamily="2" charset="-122"/>
                          <a:cs typeface="Montserrat Medium" panose="00000600000000000000" charset="0"/>
                        </a:rPr>
                        <a:t>Tắt</a:t>
                      </a:r>
                      <a:endParaRPr sz="1400">
                        <a:latin typeface="Montserrat Medium" panose="00000600000000000000" charset="0"/>
                        <a:ea typeface="SimSun" panose="02010600030101010101" pitchFamily="2" charset="-122"/>
                        <a:cs typeface="Montserrat Medium" panose="00000600000000000000" charset="0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latin typeface="Montserrat Medium" panose="00000600000000000000" charset="0"/>
                          <a:ea typeface="SimSun" panose="02010600030101010101" pitchFamily="2" charset="-122"/>
                          <a:cs typeface="Montserrat Medium" panose="00000600000000000000" charset="0"/>
                        </a:rPr>
                        <a:t>Không</a:t>
                      </a:r>
                      <a:endParaRPr sz="1400">
                        <a:latin typeface="Montserrat Medium" panose="00000600000000000000" charset="0"/>
                        <a:ea typeface="SimSun" panose="02010600030101010101" pitchFamily="2" charset="-122"/>
                        <a:cs typeface="Montserrat Medium" panose="00000600000000000000" charset="0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latin typeface="Montserrat Medium" panose="00000600000000000000" charset="0"/>
                          <a:ea typeface="SimSun" panose="02010600030101010101" pitchFamily="2" charset="-122"/>
                          <a:cs typeface="Montserrat Medium" panose="00000600000000000000" charset="0"/>
                        </a:rPr>
                        <a:t>&gt;5km/h</a:t>
                      </a:r>
                      <a:endParaRPr sz="1400">
                        <a:latin typeface="Montserrat Medium" panose="00000600000000000000" charset="0"/>
                        <a:ea typeface="SimSun" panose="02010600030101010101" pitchFamily="2" charset="-122"/>
                        <a:cs typeface="Montserrat Medium" panose="00000600000000000000" charset="0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latin typeface="Montserrat Medium" panose="00000600000000000000" charset="0"/>
                          <a:ea typeface="SimSun" panose="02010600030101010101" pitchFamily="2" charset="-122"/>
                          <a:cs typeface="Montserrat Medium" panose="00000600000000000000" charset="0"/>
                        </a:rPr>
                        <a:t>Cảnh báo</a:t>
                      </a:r>
                      <a:endParaRPr sz="1400">
                        <a:latin typeface="Montserrat Medium" panose="00000600000000000000" charset="0"/>
                        <a:ea typeface="SimSun" panose="02010600030101010101" pitchFamily="2" charset="-122"/>
                        <a:cs typeface="Montserrat Medium" panose="00000600000000000000" charset="0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latin typeface="Montserrat Medium" panose="00000600000000000000" charset="0"/>
                          <a:ea typeface="SimSun" panose="02010600030101010101" pitchFamily="2" charset="-122"/>
                          <a:cs typeface="Montserrat Medium" panose="00000600000000000000" charset="0"/>
                        </a:rPr>
                        <a:t>Bật</a:t>
                      </a:r>
                      <a:endParaRPr sz="1400">
                        <a:latin typeface="Montserrat Medium" panose="00000600000000000000" charset="0"/>
                        <a:ea typeface="SimSun" panose="02010600030101010101" pitchFamily="2" charset="-122"/>
                        <a:cs typeface="Montserrat Medium" panose="00000600000000000000" charset="0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latin typeface="Montserrat Medium" panose="00000600000000000000" charset="0"/>
                          <a:ea typeface="SimSun" panose="02010600030101010101" pitchFamily="2" charset="-122"/>
                          <a:cs typeface="Montserrat Medium" panose="00000600000000000000" charset="0"/>
                        </a:rPr>
                        <a:t>Không</a:t>
                      </a:r>
                      <a:endParaRPr sz="1400">
                        <a:latin typeface="Montserrat Medium" panose="00000600000000000000" charset="0"/>
                        <a:ea typeface="SimSun" panose="02010600030101010101" pitchFamily="2" charset="-122"/>
                        <a:cs typeface="Montserrat Medium" panose="00000600000000000000" charset="0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latin typeface="Montserrat Medium" panose="00000600000000000000" charset="0"/>
                          <a:ea typeface="SimSun" panose="02010600030101010101" pitchFamily="2" charset="-122"/>
                          <a:cs typeface="Montserrat Medium" panose="00000600000000000000" charset="0"/>
                        </a:rPr>
                        <a:t>&gt;5km/h</a:t>
                      </a:r>
                      <a:endParaRPr sz="1400">
                        <a:latin typeface="Montserrat Medium" panose="00000600000000000000" charset="0"/>
                        <a:ea typeface="SimSun" panose="02010600030101010101" pitchFamily="2" charset="-122"/>
                        <a:cs typeface="Montserrat Medium" panose="00000600000000000000" charset="0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latin typeface="Montserrat Medium" panose="00000600000000000000" charset="0"/>
                          <a:ea typeface="SimSun" panose="02010600030101010101" pitchFamily="2" charset="-122"/>
                          <a:cs typeface="Montserrat Medium" panose="00000600000000000000" charset="0"/>
                        </a:rPr>
                        <a:t>Cảnh báo</a:t>
                      </a:r>
                      <a:endParaRPr sz="1400">
                        <a:latin typeface="Montserrat Medium" panose="00000600000000000000" charset="0"/>
                        <a:ea typeface="SimSun" panose="02010600030101010101" pitchFamily="2" charset="-122"/>
                        <a:cs typeface="Montserrat Medium" panose="00000600000000000000" charset="0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NỘI DUNG THỰC HIỆN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sp>
        <p:nvSpPr>
          <p:cNvPr id="15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LƯU ĐỒ GIẢI THUẬT</a:t>
            </a:r>
            <a:endParaRPr lang="zh-CN" altLang="en-US" sz="1600" b="0">
              <a:solidFill>
                <a:schemeClr val="bg1"/>
              </a:solidFill>
            </a:endParaRPr>
          </a:p>
        </p:txBody>
      </p:sp>
      <p:sp>
        <p:nvSpPr>
          <p:cNvPr id="16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04800" y="2005965"/>
            <a:ext cx="5193665" cy="2159000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Kiểm tra người dùng tránh tắt máy trong lúc di chuyển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Kiểm tra tuần tự các điều kiện cú pháp tin nhắn 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304800" y="1329690"/>
            <a:ext cx="593915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XỬ LÝ TIN NHẮN ĐẾN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968365" y="1202690"/>
            <a:ext cx="6042660" cy="5598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NỘI DUNG THỰC HIỆN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sp>
        <p:nvSpPr>
          <p:cNvPr id="15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LƯU ĐỒ GIẢI THUẬT</a:t>
            </a:r>
            <a:endParaRPr lang="zh-CN" altLang="en-US" sz="1600" b="0">
              <a:solidFill>
                <a:schemeClr val="bg1"/>
              </a:solidFill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304800" y="1329690"/>
            <a:ext cx="799401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TRUYỀN NHẬN THÔNG TIN QUA ESP-NOW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6473825" y="1695450"/>
            <a:ext cx="5530850" cy="435991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219075" y="2005965"/>
            <a:ext cx="5619115" cy="3790950"/>
          </a:xfrm>
          <a:prstGeom prst="rect">
            <a:avLst/>
          </a:prstGeom>
        </p:spPr>
      </p:pic>
      <p:sp>
        <p:nvSpPr>
          <p:cNvPr id="31" name="矩形: 圆角 18"/>
          <p:cNvSpPr/>
          <p:nvPr/>
        </p:nvSpPr>
        <p:spPr>
          <a:xfrm>
            <a:off x="8402955" y="6195695"/>
            <a:ext cx="1673225" cy="452755"/>
          </a:xfrm>
          <a:prstGeom prst="roundRect">
            <a:avLst>
              <a:gd name="adj" fmla="val 50000"/>
            </a:avLst>
          </a:prstGeom>
          <a:solidFill>
            <a:srgbClr val="1C5FE8"/>
          </a:solidFill>
          <a:ln>
            <a:noFill/>
          </a:ln>
          <a:effectLst>
            <a:outerShdw blurRad="1270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bg1"/>
                </a:solidFill>
                <a:latin typeface="Montserrat SemiBold" panose="00000700000000000000" charset="0"/>
                <a:ea typeface="+mj-ea"/>
                <a:cs typeface="Montserrat SemiBold" panose="00000700000000000000" charset="0"/>
              </a:rPr>
              <a:t>Bộ cảnh báo ngủ gục</a:t>
            </a:r>
            <a:endParaRPr lang="en-US" altLang="zh-CN" sz="1400" b="1">
              <a:solidFill>
                <a:schemeClr val="bg1"/>
              </a:solidFill>
              <a:latin typeface="Montserrat SemiBold" panose="00000700000000000000" charset="0"/>
              <a:ea typeface="+mj-ea"/>
              <a:cs typeface="Montserrat SemiBold" panose="00000700000000000000" charset="0"/>
            </a:endParaRPr>
          </a:p>
        </p:txBody>
      </p:sp>
      <p:sp>
        <p:nvSpPr>
          <p:cNvPr id="32" name="矩形: 圆角 18"/>
          <p:cNvSpPr/>
          <p:nvPr/>
        </p:nvSpPr>
        <p:spPr>
          <a:xfrm>
            <a:off x="2192020" y="6055360"/>
            <a:ext cx="1673225" cy="452755"/>
          </a:xfrm>
          <a:prstGeom prst="roundRect">
            <a:avLst>
              <a:gd name="adj" fmla="val 50000"/>
            </a:avLst>
          </a:prstGeom>
          <a:solidFill>
            <a:srgbClr val="1C5FE8"/>
          </a:solidFill>
          <a:ln>
            <a:noFill/>
          </a:ln>
          <a:effectLst>
            <a:outerShdw blurRad="1270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bg1"/>
                </a:solidFill>
                <a:latin typeface="Montserrat SemiBold" panose="00000700000000000000" charset="0"/>
                <a:ea typeface="+mj-ea"/>
                <a:cs typeface="Montserrat SemiBold" panose="00000700000000000000" charset="0"/>
              </a:rPr>
              <a:t>Bộ trung tâm</a:t>
            </a:r>
            <a:endParaRPr lang="en-US" altLang="zh-CN" sz="1400" b="1">
              <a:solidFill>
                <a:schemeClr val="bg1"/>
              </a:solidFill>
              <a:latin typeface="Montserrat SemiBold" panose="00000700000000000000" charset="0"/>
              <a:ea typeface="+mj-ea"/>
              <a:cs typeface="Montserrat SemiBold" panose="000007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NỘI DUNG THỰC HIỆN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sp>
        <p:nvSpPr>
          <p:cNvPr id="15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SƠ ĐỒ NGUYÊN LÝ</a:t>
            </a:r>
            <a:endParaRPr lang="zh-CN" altLang="en-US" sz="1600" b="0">
              <a:solidFill>
                <a:schemeClr val="bg1"/>
              </a:solidFill>
            </a:endParaRPr>
          </a:p>
        </p:txBody>
      </p:sp>
      <p:sp>
        <p:nvSpPr>
          <p:cNvPr id="32" name="矩形: 圆角 18"/>
          <p:cNvSpPr/>
          <p:nvPr/>
        </p:nvSpPr>
        <p:spPr>
          <a:xfrm>
            <a:off x="1089025" y="3773805"/>
            <a:ext cx="1673225" cy="452755"/>
          </a:xfrm>
          <a:prstGeom prst="roundRect">
            <a:avLst>
              <a:gd name="adj" fmla="val 50000"/>
            </a:avLst>
          </a:prstGeom>
          <a:solidFill>
            <a:srgbClr val="1C5FE8"/>
          </a:solidFill>
          <a:ln>
            <a:noFill/>
          </a:ln>
          <a:effectLst>
            <a:outerShdw blurRad="1270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bg1"/>
                </a:solidFill>
                <a:latin typeface="Montserrat SemiBold" panose="00000700000000000000" charset="0"/>
                <a:ea typeface="+mj-ea"/>
                <a:cs typeface="Montserrat SemiBold" panose="00000700000000000000" charset="0"/>
              </a:rPr>
              <a:t>Bộ trung tâm</a:t>
            </a:r>
            <a:endParaRPr lang="en-US" altLang="zh-CN" sz="1400" b="1">
              <a:solidFill>
                <a:schemeClr val="bg1"/>
              </a:solidFill>
              <a:latin typeface="Montserrat SemiBold" panose="00000700000000000000" charset="0"/>
              <a:ea typeface="+mj-ea"/>
              <a:cs typeface="Montserrat SemiBold" panose="00000700000000000000" charset="0"/>
            </a:endParaRPr>
          </a:p>
        </p:txBody>
      </p:sp>
      <p:pic>
        <p:nvPicPr>
          <p:cNvPr id="5" name="Content Placeholder 4" descr="Schematic_Đồ-án-tốt-nghiệp_2024-12-12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5435" y="1144905"/>
            <a:ext cx="8076565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NỘI DUNG THỰC HIỆN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sp>
        <p:nvSpPr>
          <p:cNvPr id="15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SƠ ĐỒ NGUYÊN LÝ</a:t>
            </a:r>
            <a:endParaRPr lang="zh-CN" altLang="en-US" sz="1600" b="0">
              <a:solidFill>
                <a:schemeClr val="bg1"/>
              </a:solidFill>
            </a:endParaRPr>
          </a:p>
        </p:txBody>
      </p:sp>
      <p:sp>
        <p:nvSpPr>
          <p:cNvPr id="31" name="矩形: 圆角 18"/>
          <p:cNvSpPr/>
          <p:nvPr/>
        </p:nvSpPr>
        <p:spPr>
          <a:xfrm>
            <a:off x="1192530" y="3773805"/>
            <a:ext cx="1673225" cy="452755"/>
          </a:xfrm>
          <a:prstGeom prst="roundRect">
            <a:avLst>
              <a:gd name="adj" fmla="val 50000"/>
            </a:avLst>
          </a:prstGeom>
          <a:solidFill>
            <a:srgbClr val="1C5FE8"/>
          </a:solidFill>
          <a:ln>
            <a:noFill/>
          </a:ln>
          <a:effectLst>
            <a:outerShdw blurRad="1270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bg1"/>
                </a:solidFill>
                <a:latin typeface="Montserrat SemiBold" panose="00000700000000000000" charset="0"/>
                <a:ea typeface="+mj-ea"/>
                <a:cs typeface="Montserrat SemiBold" panose="00000700000000000000" charset="0"/>
              </a:rPr>
              <a:t>Bộ cảnh báo ngủ gục</a:t>
            </a:r>
            <a:endParaRPr lang="en-US" altLang="zh-CN" sz="1400" b="1">
              <a:solidFill>
                <a:schemeClr val="bg1"/>
              </a:solidFill>
              <a:latin typeface="Montserrat SemiBold" panose="00000700000000000000" charset="0"/>
              <a:ea typeface="+mj-ea"/>
              <a:cs typeface="Montserrat SemiBold" panose="00000700000000000000" charset="0"/>
            </a:endParaRPr>
          </a:p>
        </p:txBody>
      </p:sp>
      <p:pic>
        <p:nvPicPr>
          <p:cNvPr id="6" name="Content Placeholder 5" descr="Schematic_Slave_2024-12-10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7020" y="1144905"/>
            <a:ext cx="8094980" cy="5732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THI CÔNG PHẦN CỨNG</a:t>
            </a:r>
            <a:endParaRPr lang="zh-CN" altLang="en-US" sz="1600" b="0">
              <a:solidFill>
                <a:schemeClr val="bg1"/>
              </a:solidFill>
            </a:endParaRPr>
          </a:p>
        </p:txBody>
      </p:sp>
      <p:sp>
        <p:nvSpPr>
          <p:cNvPr id="18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949325" y="1564005"/>
            <a:ext cx="3602990" cy="107886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Mạch hoàn chỉnh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và vỏ hộp bộ trung tâm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pic>
        <p:nvPicPr>
          <p:cNvPr id="117" name="Picture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77535" y="1315085"/>
            <a:ext cx="6240780" cy="2867025"/>
          </a:xfrm>
          <a:prstGeom prst="rect">
            <a:avLst/>
          </a:prstGeom>
          <a:noFill/>
          <a:ln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16" name="Picture 3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61025" y="4406900"/>
            <a:ext cx="6257290" cy="2182495"/>
          </a:xfrm>
          <a:prstGeom prst="rect">
            <a:avLst/>
          </a:prstGeom>
          <a:noFill/>
          <a:ln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7" name="Picture 6" descr="P1011339"/>
          <p:cNvPicPr>
            <a:picLocks noChangeAspect="1"/>
          </p:cNvPicPr>
          <p:nvPr/>
        </p:nvPicPr>
        <p:blipFill>
          <a:blip r:embed="rId4"/>
          <a:srcRect l="3753" t="11785" r="12978" b="4330"/>
          <a:stretch>
            <a:fillRect/>
          </a:stretch>
        </p:blipFill>
        <p:spPr>
          <a:xfrm>
            <a:off x="502285" y="3191510"/>
            <a:ext cx="4496435" cy="3397885"/>
          </a:xfrm>
          <a:prstGeom prst="rect">
            <a:avLst/>
          </a:prstGeom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THI CÔNG PHẦN CỨNG</a:t>
            </a:r>
            <a:endParaRPr lang="zh-CN" altLang="en-US" sz="1600" b="0">
              <a:solidFill>
                <a:schemeClr val="bg1"/>
              </a:solidFill>
            </a:endParaRPr>
          </a:p>
        </p:txBody>
      </p:sp>
      <p:sp>
        <p:nvSpPr>
          <p:cNvPr id="18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174625" y="3415665"/>
            <a:ext cx="4551680" cy="123063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Mạch hoàn chỉnh và vỏ hộp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bộ cảnh báo ngủ gục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pic>
        <p:nvPicPr>
          <p:cNvPr id="118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620" y="1266190"/>
            <a:ext cx="7105015" cy="3266440"/>
          </a:xfrm>
          <a:prstGeom prst="rect">
            <a:avLst/>
          </a:prstGeom>
          <a:noFill/>
          <a:ln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19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620" y="4592320"/>
            <a:ext cx="7104380" cy="2265680"/>
          </a:xfrm>
          <a:prstGeom prst="rect">
            <a:avLst/>
          </a:prstGeom>
          <a:noFill/>
          <a:ln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635"/>
            <a:ext cx="12192000" cy="6857365"/>
          </a:xfrm>
          <a:prstGeom prst="rect">
            <a:avLst/>
          </a:prstGeom>
          <a:gradFill>
            <a:gsLst>
              <a:gs pos="91000">
                <a:srgbClr val="324794"/>
              </a:gs>
              <a:gs pos="0">
                <a:srgbClr val="47E3FF"/>
              </a:gs>
              <a:gs pos="27000">
                <a:srgbClr val="0E84E8"/>
              </a:gs>
              <a:gs pos="75000">
                <a:srgbClr val="144DBF"/>
              </a:gs>
            </a:gsLst>
            <a:lin ang="438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0" y="0"/>
            <a:ext cx="12191365" cy="685736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Content Placeholder 2" descr="logo-hcmute-inkythuatso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425" y="365125"/>
            <a:ext cx="953770" cy="1224280"/>
          </a:xfrm>
          <a:prstGeom prst="rect">
            <a:avLst/>
          </a:prstGeom>
        </p:spPr>
      </p:pic>
      <p:pic>
        <p:nvPicPr>
          <p:cNvPr id="7" name="Picture 6" descr="299195702_375539724759318_8566216000024896625_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610" y="513715"/>
            <a:ext cx="1120775" cy="9271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229360" y="365125"/>
            <a:ext cx="9579610" cy="12242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indent="0" algn="ctr" fontAlgn="auto">
              <a:lnSpc>
                <a:spcPct val="110000"/>
              </a:lnSpc>
            </a:pPr>
            <a:r>
              <a:rPr lang="en-US" sz="2300" dirty="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  <a:sym typeface="+mn-ea"/>
              </a:rPr>
              <a:t>TRƯỜNG ĐẠI HỌC SƯ PHẠM KỸ THUẬT TP. HỒ CHÍ MINH</a:t>
            </a:r>
            <a:endParaRPr lang="en-US" sz="2300" dirty="0">
              <a:solidFill>
                <a:srgbClr val="2E3192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  <a:p>
            <a:pPr indent="0" algn="ctr" fontAlgn="auto">
              <a:lnSpc>
                <a:spcPct val="110000"/>
              </a:lnSpc>
            </a:pPr>
            <a:r>
              <a:rPr lang="en-US" dirty="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  <a:sym typeface="+mn-ea"/>
              </a:rPr>
              <a:t>KHOA ĐIỆN – ĐIỆN TỬ</a:t>
            </a:r>
            <a:endParaRPr lang="en-US" dirty="0">
              <a:solidFill>
                <a:srgbClr val="2E3192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  <a:p>
            <a:pPr indent="0" algn="ctr" fontAlgn="auto">
              <a:lnSpc>
                <a:spcPct val="110000"/>
              </a:lnSpc>
            </a:pPr>
            <a:r>
              <a:rPr lang="en-US" dirty="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  <a:sym typeface="+mn-ea"/>
              </a:rPr>
              <a:t>NGÀNH CNKT KỸ THUẬT MÁY TÍNH</a:t>
            </a:r>
            <a:endParaRPr lang="en-US" dirty="0">
              <a:solidFill>
                <a:srgbClr val="2E3192"/>
              </a:solidFill>
              <a:latin typeface="Montserrat ExtraBold" panose="00000900000000000000" charset="0"/>
              <a:cs typeface="Montserrat ExtraBold" panose="00000900000000000000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2355215" y="1868805"/>
            <a:ext cx="7480300" cy="7924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sz="3500">
                <a:solidFill>
                  <a:srgbClr val="FBB020"/>
                </a:solidFill>
                <a:latin typeface="Montserrat Black" panose="00000A00000000000000" charset="0"/>
                <a:cs typeface="Montserrat Black" panose="00000A00000000000000" charset="0"/>
              </a:rPr>
              <a:t>BÁO CÁO ĐỒ ÁN TỐT </a:t>
            </a:r>
            <a:r>
              <a:rPr lang="en-US" sz="3500" b="1" dirty="0">
                <a:solidFill>
                  <a:srgbClr val="FBB020"/>
                </a:solidFill>
                <a:latin typeface="Montserrat Black" panose="00000A00000000000000" charset="0"/>
                <a:cs typeface="Montserrat Black" panose="00000A00000000000000" charset="0"/>
                <a:sym typeface="+mn-ea"/>
              </a:rPr>
              <a:t>NGHIỆP</a:t>
            </a:r>
            <a:endParaRPr lang="en-US" sz="3500" b="1" dirty="0">
              <a:solidFill>
                <a:srgbClr val="FBB020"/>
              </a:solidFill>
              <a:latin typeface="Montserrat Black" panose="00000A00000000000000" charset="0"/>
              <a:cs typeface="Montserrat Black" panose="00000A00000000000000" charset="0"/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60120" y="2940685"/>
            <a:ext cx="10289540" cy="7721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ĐỀ TÀI: </a:t>
            </a:r>
            <a:r>
              <a:rPr lang="en-US" alt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THIẾT KẾ HỆ THỐNG QUẢN L</a:t>
            </a:r>
            <a:r>
              <a:rPr lang="en-US" alt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Ý</a:t>
            </a:r>
            <a:r>
              <a:rPr lang="en-US" alt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 V</a:t>
            </a:r>
            <a:r>
              <a:rPr lang="en-US" alt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À</a:t>
            </a:r>
            <a:r>
              <a:rPr 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 </a:t>
            </a:r>
            <a:r>
              <a:rPr lang="en-US" alt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GI</a:t>
            </a:r>
            <a:r>
              <a:rPr lang="en-US" alt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Á</a:t>
            </a:r>
            <a:r>
              <a:rPr lang="en-US" alt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M S</a:t>
            </a:r>
            <a:r>
              <a:rPr lang="en-US" alt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Á</a:t>
            </a:r>
            <a:r>
              <a:rPr lang="en-US" alt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T AN TO</a:t>
            </a:r>
            <a:r>
              <a:rPr lang="en-US" alt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À</a:t>
            </a:r>
            <a:r>
              <a:rPr lang="en-US" alt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N CHO NG</a:t>
            </a:r>
            <a:r>
              <a:rPr lang="en-US" alt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Ư</a:t>
            </a:r>
            <a:r>
              <a:rPr lang="en-US" alt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ỜI L</a:t>
            </a:r>
            <a:r>
              <a:rPr lang="en-US" alt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Á</a:t>
            </a:r>
            <a:r>
              <a:rPr lang="en-US" altLang="en-US" sz="2400">
                <a:solidFill>
                  <a:srgbClr val="2E3192"/>
                </a:solidFill>
                <a:latin typeface="Montserrat ExtraBold" panose="00000900000000000000" charset="0"/>
                <a:cs typeface="Montserrat ExtraBold" panose="00000900000000000000" charset="0"/>
              </a:rPr>
              <a:t>I XE</a:t>
            </a:r>
            <a:endParaRPr lang="en-US" altLang="en-US" sz="2400">
              <a:solidFill>
                <a:srgbClr val="2E3192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pic>
        <p:nvPicPr>
          <p:cNvPr id="14" name="Content Placeholder 13" descr="logo-hcmute-inkythuatso"/>
          <p:cNvPicPr>
            <a:picLocks noChangeAspect="1"/>
          </p:cNvPicPr>
          <p:nvPr>
            <p:ph sz="half" idx="2"/>
          </p:nvPr>
        </p:nvPicPr>
        <p:blipFill>
          <a:blip r:embed="rId4">
            <a:lum bright="100000" contrast="-70000"/>
          </a:blip>
          <a:stretch>
            <a:fillRect/>
          </a:stretch>
        </p:blipFill>
        <p:spPr>
          <a:xfrm>
            <a:off x="4686300" y="1620520"/>
            <a:ext cx="2819400" cy="361823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8" name="Text Box 17"/>
          <p:cNvSpPr txBox="1"/>
          <p:nvPr/>
        </p:nvSpPr>
        <p:spPr>
          <a:xfrm>
            <a:off x="3167122" y="4352796"/>
            <a:ext cx="5875179" cy="124440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52" h="1960">
                <a:moveTo>
                  <a:pt x="4108" y="132"/>
                </a:moveTo>
                <a:lnTo>
                  <a:pt x="4031" y="132"/>
                </a:lnTo>
                <a:lnTo>
                  <a:pt x="4031" y="75"/>
                </a:lnTo>
                <a:lnTo>
                  <a:pt x="4257" y="75"/>
                </a:lnTo>
                <a:lnTo>
                  <a:pt x="4257" y="132"/>
                </a:lnTo>
                <a:lnTo>
                  <a:pt x="4180" y="132"/>
                </a:lnTo>
                <a:lnTo>
                  <a:pt x="4180" y="327"/>
                </a:lnTo>
                <a:lnTo>
                  <a:pt x="4108" y="327"/>
                </a:lnTo>
                <a:lnTo>
                  <a:pt x="4108" y="132"/>
                </a:lnTo>
                <a:close/>
                <a:moveTo>
                  <a:pt x="4346" y="155"/>
                </a:moveTo>
                <a:cubicBezTo>
                  <a:pt x="4352" y="147"/>
                  <a:pt x="4362" y="140"/>
                  <a:pt x="4373" y="136"/>
                </a:cubicBezTo>
                <a:cubicBezTo>
                  <a:pt x="4384" y="131"/>
                  <a:pt x="4397" y="129"/>
                  <a:pt x="4411" y="129"/>
                </a:cubicBezTo>
                <a:lnTo>
                  <a:pt x="4411" y="190"/>
                </a:lnTo>
                <a:cubicBezTo>
                  <a:pt x="4405" y="190"/>
                  <a:pt x="4400" y="189"/>
                  <a:pt x="4396" y="189"/>
                </a:cubicBezTo>
                <a:cubicBezTo>
                  <a:pt x="4381" y="189"/>
                  <a:pt x="4369" y="193"/>
                  <a:pt x="4361" y="201"/>
                </a:cubicBezTo>
                <a:cubicBezTo>
                  <a:pt x="4353" y="209"/>
                  <a:pt x="4349" y="221"/>
                  <a:pt x="4349" y="238"/>
                </a:cubicBezTo>
                <a:lnTo>
                  <a:pt x="4349" y="327"/>
                </a:lnTo>
                <a:lnTo>
                  <a:pt x="4280" y="327"/>
                </a:lnTo>
                <a:lnTo>
                  <a:pt x="4280" y="132"/>
                </a:lnTo>
                <a:lnTo>
                  <a:pt x="4346" y="132"/>
                </a:lnTo>
                <a:lnTo>
                  <a:pt x="4346" y="155"/>
                </a:lnTo>
                <a:close/>
                <a:moveTo>
                  <a:pt x="4523" y="129"/>
                </a:moveTo>
                <a:cubicBezTo>
                  <a:pt x="4555" y="129"/>
                  <a:pt x="4580" y="136"/>
                  <a:pt x="4597" y="151"/>
                </a:cubicBezTo>
                <a:cubicBezTo>
                  <a:pt x="4614" y="166"/>
                  <a:pt x="4622" y="188"/>
                  <a:pt x="4622" y="219"/>
                </a:cubicBezTo>
                <a:lnTo>
                  <a:pt x="4622" y="327"/>
                </a:lnTo>
                <a:lnTo>
                  <a:pt x="4559" y="327"/>
                </a:lnTo>
                <a:lnTo>
                  <a:pt x="4559" y="302"/>
                </a:lnTo>
                <a:cubicBezTo>
                  <a:pt x="4549" y="321"/>
                  <a:pt x="4529" y="330"/>
                  <a:pt x="4501" y="330"/>
                </a:cubicBezTo>
                <a:cubicBezTo>
                  <a:pt x="4486" y="330"/>
                  <a:pt x="4473" y="328"/>
                  <a:pt x="4462" y="323"/>
                </a:cubicBezTo>
                <a:cubicBezTo>
                  <a:pt x="4451" y="317"/>
                  <a:pt x="4442" y="310"/>
                  <a:pt x="4437" y="301"/>
                </a:cubicBezTo>
                <a:cubicBezTo>
                  <a:pt x="4431" y="292"/>
                  <a:pt x="4428" y="282"/>
                  <a:pt x="4428" y="270"/>
                </a:cubicBezTo>
                <a:cubicBezTo>
                  <a:pt x="4428" y="252"/>
                  <a:pt x="4435" y="238"/>
                  <a:pt x="4449" y="227"/>
                </a:cubicBezTo>
                <a:cubicBezTo>
                  <a:pt x="4464" y="217"/>
                  <a:pt x="4485" y="212"/>
                  <a:pt x="4515" y="212"/>
                </a:cubicBezTo>
                <a:lnTo>
                  <a:pt x="4554" y="212"/>
                </a:lnTo>
                <a:cubicBezTo>
                  <a:pt x="4553" y="191"/>
                  <a:pt x="4539" y="181"/>
                  <a:pt x="4512" y="181"/>
                </a:cubicBezTo>
                <a:cubicBezTo>
                  <a:pt x="4503" y="181"/>
                  <a:pt x="4494" y="183"/>
                  <a:pt x="4484" y="186"/>
                </a:cubicBezTo>
                <a:cubicBezTo>
                  <a:pt x="4474" y="189"/>
                  <a:pt x="4466" y="193"/>
                  <a:pt x="4460" y="198"/>
                </a:cubicBezTo>
                <a:lnTo>
                  <a:pt x="4436" y="152"/>
                </a:lnTo>
                <a:cubicBezTo>
                  <a:pt x="4447" y="144"/>
                  <a:pt x="4460" y="139"/>
                  <a:pt x="4476" y="135"/>
                </a:cubicBezTo>
                <a:cubicBezTo>
                  <a:pt x="4491" y="131"/>
                  <a:pt x="4507" y="129"/>
                  <a:pt x="4523" y="129"/>
                </a:cubicBezTo>
                <a:close/>
                <a:moveTo>
                  <a:pt x="4520" y="287"/>
                </a:moveTo>
                <a:cubicBezTo>
                  <a:pt x="4528" y="287"/>
                  <a:pt x="4535" y="285"/>
                  <a:pt x="4541" y="281"/>
                </a:cubicBezTo>
                <a:cubicBezTo>
                  <a:pt x="4547" y="278"/>
                  <a:pt x="4551" y="272"/>
                  <a:pt x="4554" y="265"/>
                </a:cubicBezTo>
                <a:lnTo>
                  <a:pt x="4554" y="248"/>
                </a:lnTo>
                <a:lnTo>
                  <a:pt x="4524" y="248"/>
                </a:lnTo>
                <a:cubicBezTo>
                  <a:pt x="4504" y="248"/>
                  <a:pt x="4494" y="254"/>
                  <a:pt x="4494" y="267"/>
                </a:cubicBezTo>
                <a:cubicBezTo>
                  <a:pt x="4494" y="273"/>
                  <a:pt x="4497" y="278"/>
                  <a:pt x="4501" y="282"/>
                </a:cubicBezTo>
                <a:cubicBezTo>
                  <a:pt x="4506" y="285"/>
                  <a:pt x="4512" y="287"/>
                  <a:pt x="4520" y="287"/>
                </a:cubicBezTo>
                <a:close/>
                <a:moveTo>
                  <a:pt x="4561" y="109"/>
                </a:moveTo>
                <a:lnTo>
                  <a:pt x="4530" y="87"/>
                </a:lnTo>
                <a:lnTo>
                  <a:pt x="4500" y="109"/>
                </a:lnTo>
                <a:lnTo>
                  <a:pt x="4454" y="109"/>
                </a:lnTo>
                <a:lnTo>
                  <a:pt x="4501" y="65"/>
                </a:lnTo>
                <a:lnTo>
                  <a:pt x="4559" y="65"/>
                </a:lnTo>
                <a:lnTo>
                  <a:pt x="4606" y="109"/>
                </a:lnTo>
                <a:lnTo>
                  <a:pt x="4561" y="109"/>
                </a:lnTo>
                <a:close/>
                <a:moveTo>
                  <a:pt x="4540" y="28"/>
                </a:moveTo>
                <a:lnTo>
                  <a:pt x="4607" y="28"/>
                </a:lnTo>
                <a:lnTo>
                  <a:pt x="4646" y="73"/>
                </a:lnTo>
                <a:lnTo>
                  <a:pt x="4599" y="73"/>
                </a:lnTo>
                <a:lnTo>
                  <a:pt x="4540" y="28"/>
                </a:lnTo>
                <a:close/>
                <a:moveTo>
                  <a:pt x="4792" y="129"/>
                </a:moveTo>
                <a:cubicBezTo>
                  <a:pt x="4817" y="129"/>
                  <a:pt x="4836" y="136"/>
                  <a:pt x="4851" y="150"/>
                </a:cubicBezTo>
                <a:cubicBezTo>
                  <a:pt x="4866" y="165"/>
                  <a:pt x="4873" y="187"/>
                  <a:pt x="4873" y="216"/>
                </a:cubicBezTo>
                <a:lnTo>
                  <a:pt x="4873" y="327"/>
                </a:lnTo>
                <a:lnTo>
                  <a:pt x="4805" y="327"/>
                </a:lnTo>
                <a:lnTo>
                  <a:pt x="4805" y="227"/>
                </a:lnTo>
                <a:cubicBezTo>
                  <a:pt x="4805" y="200"/>
                  <a:pt x="4794" y="187"/>
                  <a:pt x="4773" y="187"/>
                </a:cubicBezTo>
                <a:cubicBezTo>
                  <a:pt x="4761" y="187"/>
                  <a:pt x="4751" y="191"/>
                  <a:pt x="4744" y="198"/>
                </a:cubicBezTo>
                <a:cubicBezTo>
                  <a:pt x="4737" y="206"/>
                  <a:pt x="4734" y="218"/>
                  <a:pt x="4734" y="233"/>
                </a:cubicBezTo>
                <a:lnTo>
                  <a:pt x="4734" y="327"/>
                </a:lnTo>
                <a:lnTo>
                  <a:pt x="4665" y="327"/>
                </a:lnTo>
                <a:lnTo>
                  <a:pt x="4665" y="132"/>
                </a:lnTo>
                <a:lnTo>
                  <a:pt x="4731" y="132"/>
                </a:lnTo>
                <a:lnTo>
                  <a:pt x="4731" y="153"/>
                </a:lnTo>
                <a:cubicBezTo>
                  <a:pt x="4738" y="145"/>
                  <a:pt x="4747" y="139"/>
                  <a:pt x="4758" y="135"/>
                </a:cubicBezTo>
                <a:cubicBezTo>
                  <a:pt x="4768" y="131"/>
                  <a:pt x="4780" y="129"/>
                  <a:pt x="4792" y="129"/>
                </a:cubicBezTo>
                <a:close/>
                <a:moveTo>
                  <a:pt x="5264" y="75"/>
                </a:moveTo>
                <a:lnTo>
                  <a:pt x="5264" y="327"/>
                </a:lnTo>
                <a:lnTo>
                  <a:pt x="5206" y="327"/>
                </a:lnTo>
                <a:lnTo>
                  <a:pt x="5094" y="193"/>
                </a:lnTo>
                <a:lnTo>
                  <a:pt x="5094" y="327"/>
                </a:lnTo>
                <a:lnTo>
                  <a:pt x="5025" y="327"/>
                </a:lnTo>
                <a:lnTo>
                  <a:pt x="5025" y="75"/>
                </a:lnTo>
                <a:lnTo>
                  <a:pt x="5083" y="75"/>
                </a:lnTo>
                <a:lnTo>
                  <a:pt x="5195" y="209"/>
                </a:lnTo>
                <a:lnTo>
                  <a:pt x="5195" y="75"/>
                </a:lnTo>
                <a:lnTo>
                  <a:pt x="5264" y="75"/>
                </a:lnTo>
                <a:close/>
                <a:moveTo>
                  <a:pt x="5521" y="132"/>
                </a:moveTo>
                <a:lnTo>
                  <a:pt x="5521" y="292"/>
                </a:lnTo>
                <a:cubicBezTo>
                  <a:pt x="5521" y="328"/>
                  <a:pt x="5511" y="355"/>
                  <a:pt x="5492" y="373"/>
                </a:cubicBezTo>
                <a:cubicBezTo>
                  <a:pt x="5472" y="391"/>
                  <a:pt x="5444" y="400"/>
                  <a:pt x="5407" y="400"/>
                </a:cubicBezTo>
                <a:cubicBezTo>
                  <a:pt x="5388" y="400"/>
                  <a:pt x="5370" y="398"/>
                  <a:pt x="5353" y="394"/>
                </a:cubicBezTo>
                <a:cubicBezTo>
                  <a:pt x="5336" y="389"/>
                  <a:pt x="5322" y="383"/>
                  <a:pt x="5310" y="375"/>
                </a:cubicBezTo>
                <a:lnTo>
                  <a:pt x="5335" y="327"/>
                </a:lnTo>
                <a:cubicBezTo>
                  <a:pt x="5343" y="333"/>
                  <a:pt x="5353" y="338"/>
                  <a:pt x="5365" y="342"/>
                </a:cubicBezTo>
                <a:cubicBezTo>
                  <a:pt x="5377" y="346"/>
                  <a:pt x="5389" y="348"/>
                  <a:pt x="5401" y="348"/>
                </a:cubicBezTo>
                <a:cubicBezTo>
                  <a:pt x="5419" y="348"/>
                  <a:pt x="5432" y="344"/>
                  <a:pt x="5440" y="336"/>
                </a:cubicBezTo>
                <a:cubicBezTo>
                  <a:pt x="5449" y="328"/>
                  <a:pt x="5453" y="316"/>
                  <a:pt x="5453" y="301"/>
                </a:cubicBezTo>
                <a:lnTo>
                  <a:pt x="5453" y="294"/>
                </a:lnTo>
                <a:cubicBezTo>
                  <a:pt x="5440" y="309"/>
                  <a:pt x="5420" y="317"/>
                  <a:pt x="5395" y="317"/>
                </a:cubicBezTo>
                <a:cubicBezTo>
                  <a:pt x="5378" y="317"/>
                  <a:pt x="5362" y="313"/>
                  <a:pt x="5347" y="305"/>
                </a:cubicBezTo>
                <a:cubicBezTo>
                  <a:pt x="5332" y="298"/>
                  <a:pt x="5321" y="287"/>
                  <a:pt x="5312" y="272"/>
                </a:cubicBezTo>
                <a:cubicBezTo>
                  <a:pt x="5303" y="258"/>
                  <a:pt x="5299" y="242"/>
                  <a:pt x="5299" y="223"/>
                </a:cubicBezTo>
                <a:cubicBezTo>
                  <a:pt x="5299" y="204"/>
                  <a:pt x="5303" y="188"/>
                  <a:pt x="5312" y="174"/>
                </a:cubicBezTo>
                <a:cubicBezTo>
                  <a:pt x="5321" y="159"/>
                  <a:pt x="5332" y="148"/>
                  <a:pt x="5347" y="141"/>
                </a:cubicBezTo>
                <a:cubicBezTo>
                  <a:pt x="5362" y="133"/>
                  <a:pt x="5378" y="129"/>
                  <a:pt x="5395" y="129"/>
                </a:cubicBezTo>
                <a:cubicBezTo>
                  <a:pt x="5423" y="129"/>
                  <a:pt x="5443" y="138"/>
                  <a:pt x="5456" y="156"/>
                </a:cubicBezTo>
                <a:lnTo>
                  <a:pt x="5456" y="132"/>
                </a:lnTo>
                <a:lnTo>
                  <a:pt x="5521" y="132"/>
                </a:lnTo>
                <a:close/>
                <a:moveTo>
                  <a:pt x="5411" y="263"/>
                </a:moveTo>
                <a:cubicBezTo>
                  <a:pt x="5423" y="263"/>
                  <a:pt x="5433" y="259"/>
                  <a:pt x="5442" y="252"/>
                </a:cubicBezTo>
                <a:cubicBezTo>
                  <a:pt x="5450" y="244"/>
                  <a:pt x="5454" y="235"/>
                  <a:pt x="5454" y="223"/>
                </a:cubicBezTo>
                <a:cubicBezTo>
                  <a:pt x="5454" y="211"/>
                  <a:pt x="5450" y="201"/>
                  <a:pt x="5442" y="194"/>
                </a:cubicBezTo>
                <a:cubicBezTo>
                  <a:pt x="5434" y="187"/>
                  <a:pt x="5424" y="183"/>
                  <a:pt x="5411" y="183"/>
                </a:cubicBezTo>
                <a:cubicBezTo>
                  <a:pt x="5399" y="183"/>
                  <a:pt x="5388" y="187"/>
                  <a:pt x="5380" y="194"/>
                </a:cubicBezTo>
                <a:cubicBezTo>
                  <a:pt x="5372" y="201"/>
                  <a:pt x="5368" y="211"/>
                  <a:pt x="5368" y="223"/>
                </a:cubicBezTo>
                <a:cubicBezTo>
                  <a:pt x="5368" y="235"/>
                  <a:pt x="5372" y="244"/>
                  <a:pt x="5380" y="252"/>
                </a:cubicBezTo>
                <a:cubicBezTo>
                  <a:pt x="5389" y="259"/>
                  <a:pt x="5399" y="263"/>
                  <a:pt x="5411" y="263"/>
                </a:cubicBezTo>
                <a:close/>
                <a:moveTo>
                  <a:pt x="5771" y="132"/>
                </a:moveTo>
                <a:lnTo>
                  <a:pt x="5771" y="327"/>
                </a:lnTo>
                <a:lnTo>
                  <a:pt x="5705" y="327"/>
                </a:lnTo>
                <a:lnTo>
                  <a:pt x="5705" y="306"/>
                </a:lnTo>
                <a:cubicBezTo>
                  <a:pt x="5698" y="314"/>
                  <a:pt x="5690" y="320"/>
                  <a:pt x="5679" y="324"/>
                </a:cubicBezTo>
                <a:cubicBezTo>
                  <a:pt x="5669" y="328"/>
                  <a:pt x="5659" y="330"/>
                  <a:pt x="5647" y="330"/>
                </a:cubicBezTo>
                <a:cubicBezTo>
                  <a:pt x="5622" y="330"/>
                  <a:pt x="5602" y="323"/>
                  <a:pt x="5587" y="308"/>
                </a:cubicBezTo>
                <a:cubicBezTo>
                  <a:pt x="5572" y="293"/>
                  <a:pt x="5565" y="271"/>
                  <a:pt x="5565" y="241"/>
                </a:cubicBezTo>
                <a:lnTo>
                  <a:pt x="5565" y="132"/>
                </a:lnTo>
                <a:lnTo>
                  <a:pt x="5633" y="132"/>
                </a:lnTo>
                <a:lnTo>
                  <a:pt x="5633" y="230"/>
                </a:lnTo>
                <a:cubicBezTo>
                  <a:pt x="5633" y="245"/>
                  <a:pt x="5636" y="255"/>
                  <a:pt x="5641" y="262"/>
                </a:cubicBezTo>
                <a:cubicBezTo>
                  <a:pt x="5647" y="269"/>
                  <a:pt x="5655" y="272"/>
                  <a:pt x="5665" y="272"/>
                </a:cubicBezTo>
                <a:cubicBezTo>
                  <a:pt x="5676" y="272"/>
                  <a:pt x="5685" y="268"/>
                  <a:pt x="5692" y="261"/>
                </a:cubicBezTo>
                <a:cubicBezTo>
                  <a:pt x="5699" y="253"/>
                  <a:pt x="5702" y="242"/>
                  <a:pt x="5702" y="226"/>
                </a:cubicBezTo>
                <a:lnTo>
                  <a:pt x="5702" y="132"/>
                </a:lnTo>
                <a:lnTo>
                  <a:pt x="5771" y="132"/>
                </a:lnTo>
                <a:close/>
                <a:moveTo>
                  <a:pt x="6020" y="132"/>
                </a:moveTo>
                <a:lnTo>
                  <a:pt x="5936" y="335"/>
                </a:lnTo>
                <a:cubicBezTo>
                  <a:pt x="5926" y="359"/>
                  <a:pt x="5914" y="376"/>
                  <a:pt x="5900" y="386"/>
                </a:cubicBezTo>
                <a:cubicBezTo>
                  <a:pt x="5886" y="395"/>
                  <a:pt x="5868" y="400"/>
                  <a:pt x="5848" y="400"/>
                </a:cubicBezTo>
                <a:cubicBezTo>
                  <a:pt x="5838" y="400"/>
                  <a:pt x="5827" y="399"/>
                  <a:pt x="5817" y="395"/>
                </a:cubicBezTo>
                <a:cubicBezTo>
                  <a:pt x="5806" y="392"/>
                  <a:pt x="5798" y="388"/>
                  <a:pt x="5791" y="383"/>
                </a:cubicBezTo>
                <a:lnTo>
                  <a:pt x="5815" y="335"/>
                </a:lnTo>
                <a:cubicBezTo>
                  <a:pt x="5819" y="338"/>
                  <a:pt x="5824" y="341"/>
                  <a:pt x="5829" y="343"/>
                </a:cubicBezTo>
                <a:cubicBezTo>
                  <a:pt x="5834" y="345"/>
                  <a:pt x="5840" y="346"/>
                  <a:pt x="5845" y="346"/>
                </a:cubicBezTo>
                <a:cubicBezTo>
                  <a:pt x="5852" y="346"/>
                  <a:pt x="5857" y="345"/>
                  <a:pt x="5861" y="342"/>
                </a:cubicBezTo>
                <a:cubicBezTo>
                  <a:pt x="5866" y="340"/>
                  <a:pt x="5869" y="335"/>
                  <a:pt x="5872" y="330"/>
                </a:cubicBezTo>
                <a:lnTo>
                  <a:pt x="5788" y="132"/>
                </a:lnTo>
                <a:lnTo>
                  <a:pt x="5859" y="132"/>
                </a:lnTo>
                <a:lnTo>
                  <a:pt x="5907" y="251"/>
                </a:lnTo>
                <a:lnTo>
                  <a:pt x="5955" y="132"/>
                </a:lnTo>
                <a:lnTo>
                  <a:pt x="6020" y="132"/>
                </a:lnTo>
                <a:close/>
                <a:moveTo>
                  <a:pt x="6237" y="230"/>
                </a:moveTo>
                <a:cubicBezTo>
                  <a:pt x="6237" y="230"/>
                  <a:pt x="6236" y="236"/>
                  <a:pt x="6236" y="247"/>
                </a:cubicBezTo>
                <a:lnTo>
                  <a:pt x="6094" y="247"/>
                </a:lnTo>
                <a:cubicBezTo>
                  <a:pt x="6097" y="257"/>
                  <a:pt x="6102" y="265"/>
                  <a:pt x="6111" y="270"/>
                </a:cubicBezTo>
                <a:cubicBezTo>
                  <a:pt x="6119" y="276"/>
                  <a:pt x="6129" y="278"/>
                  <a:pt x="6142" y="278"/>
                </a:cubicBezTo>
                <a:cubicBezTo>
                  <a:pt x="6151" y="278"/>
                  <a:pt x="6159" y="277"/>
                  <a:pt x="6166" y="274"/>
                </a:cubicBezTo>
                <a:cubicBezTo>
                  <a:pt x="6173" y="272"/>
                  <a:pt x="6180" y="267"/>
                  <a:pt x="6187" y="261"/>
                </a:cubicBezTo>
                <a:lnTo>
                  <a:pt x="6223" y="299"/>
                </a:lnTo>
                <a:cubicBezTo>
                  <a:pt x="6204" y="320"/>
                  <a:pt x="6176" y="330"/>
                  <a:pt x="6140" y="330"/>
                </a:cubicBezTo>
                <a:cubicBezTo>
                  <a:pt x="6117" y="330"/>
                  <a:pt x="6097" y="326"/>
                  <a:pt x="6079" y="317"/>
                </a:cubicBezTo>
                <a:cubicBezTo>
                  <a:pt x="6062" y="309"/>
                  <a:pt x="6049" y="297"/>
                  <a:pt x="6039" y="281"/>
                </a:cubicBezTo>
                <a:cubicBezTo>
                  <a:pt x="6030" y="266"/>
                  <a:pt x="6025" y="249"/>
                  <a:pt x="6025" y="229"/>
                </a:cubicBezTo>
                <a:cubicBezTo>
                  <a:pt x="6025" y="210"/>
                  <a:pt x="6030" y="193"/>
                  <a:pt x="6039" y="178"/>
                </a:cubicBezTo>
                <a:cubicBezTo>
                  <a:pt x="6048" y="162"/>
                  <a:pt x="6061" y="150"/>
                  <a:pt x="6077" y="142"/>
                </a:cubicBezTo>
                <a:cubicBezTo>
                  <a:pt x="6094" y="133"/>
                  <a:pt x="6112" y="129"/>
                  <a:pt x="6132" y="129"/>
                </a:cubicBezTo>
                <a:cubicBezTo>
                  <a:pt x="6152" y="129"/>
                  <a:pt x="6169" y="133"/>
                  <a:pt x="6185" y="141"/>
                </a:cubicBezTo>
                <a:cubicBezTo>
                  <a:pt x="6201" y="149"/>
                  <a:pt x="6214" y="161"/>
                  <a:pt x="6223" y="176"/>
                </a:cubicBezTo>
                <a:cubicBezTo>
                  <a:pt x="6232" y="191"/>
                  <a:pt x="6237" y="209"/>
                  <a:pt x="6237" y="230"/>
                </a:cubicBezTo>
                <a:close/>
                <a:moveTo>
                  <a:pt x="6133" y="177"/>
                </a:moveTo>
                <a:cubicBezTo>
                  <a:pt x="6122" y="177"/>
                  <a:pt x="6113" y="180"/>
                  <a:pt x="6106" y="186"/>
                </a:cubicBezTo>
                <a:cubicBezTo>
                  <a:pt x="6099" y="192"/>
                  <a:pt x="6095" y="201"/>
                  <a:pt x="6093" y="211"/>
                </a:cubicBezTo>
                <a:lnTo>
                  <a:pt x="6173" y="211"/>
                </a:lnTo>
                <a:cubicBezTo>
                  <a:pt x="6171" y="201"/>
                  <a:pt x="6166" y="192"/>
                  <a:pt x="6159" y="186"/>
                </a:cubicBezTo>
                <a:cubicBezTo>
                  <a:pt x="6152" y="180"/>
                  <a:pt x="6143" y="177"/>
                  <a:pt x="6133" y="177"/>
                </a:cubicBezTo>
                <a:close/>
                <a:moveTo>
                  <a:pt x="6162" y="109"/>
                </a:moveTo>
                <a:lnTo>
                  <a:pt x="6131" y="87"/>
                </a:lnTo>
                <a:lnTo>
                  <a:pt x="6100" y="109"/>
                </a:lnTo>
                <a:lnTo>
                  <a:pt x="6055" y="109"/>
                </a:lnTo>
                <a:lnTo>
                  <a:pt x="6102" y="65"/>
                </a:lnTo>
                <a:lnTo>
                  <a:pt x="6160" y="65"/>
                </a:lnTo>
                <a:lnTo>
                  <a:pt x="6207" y="109"/>
                </a:lnTo>
                <a:lnTo>
                  <a:pt x="6162" y="109"/>
                </a:lnTo>
                <a:close/>
                <a:moveTo>
                  <a:pt x="6158" y="52"/>
                </a:moveTo>
                <a:cubicBezTo>
                  <a:pt x="6151" y="52"/>
                  <a:pt x="6145" y="51"/>
                  <a:pt x="6140" y="49"/>
                </a:cubicBezTo>
                <a:cubicBezTo>
                  <a:pt x="6135" y="46"/>
                  <a:pt x="6129" y="44"/>
                  <a:pt x="6123" y="40"/>
                </a:cubicBezTo>
                <a:cubicBezTo>
                  <a:pt x="6121" y="38"/>
                  <a:pt x="6118" y="37"/>
                  <a:pt x="6116" y="35"/>
                </a:cubicBezTo>
                <a:cubicBezTo>
                  <a:pt x="6113" y="34"/>
                  <a:pt x="6111" y="33"/>
                  <a:pt x="6109" y="33"/>
                </a:cubicBezTo>
                <a:cubicBezTo>
                  <a:pt x="6104" y="33"/>
                  <a:pt x="6101" y="35"/>
                  <a:pt x="6098" y="38"/>
                </a:cubicBezTo>
                <a:cubicBezTo>
                  <a:pt x="6095" y="40"/>
                  <a:pt x="6094" y="44"/>
                  <a:pt x="6093" y="49"/>
                </a:cubicBezTo>
                <a:lnTo>
                  <a:pt x="6059" y="49"/>
                </a:lnTo>
                <a:cubicBezTo>
                  <a:pt x="6059" y="33"/>
                  <a:pt x="6063" y="21"/>
                  <a:pt x="6071" y="13"/>
                </a:cubicBezTo>
                <a:cubicBezTo>
                  <a:pt x="6080" y="4"/>
                  <a:pt x="6091" y="0"/>
                  <a:pt x="6105" y="0"/>
                </a:cubicBezTo>
                <a:cubicBezTo>
                  <a:pt x="6111" y="0"/>
                  <a:pt x="6117" y="1"/>
                  <a:pt x="6122" y="3"/>
                </a:cubicBezTo>
                <a:cubicBezTo>
                  <a:pt x="6127" y="5"/>
                  <a:pt x="6133" y="8"/>
                  <a:pt x="6139" y="12"/>
                </a:cubicBezTo>
                <a:cubicBezTo>
                  <a:pt x="6143" y="14"/>
                  <a:pt x="6146" y="16"/>
                  <a:pt x="6148" y="17"/>
                </a:cubicBezTo>
                <a:cubicBezTo>
                  <a:pt x="6150" y="18"/>
                  <a:pt x="6153" y="18"/>
                  <a:pt x="6155" y="18"/>
                </a:cubicBezTo>
                <a:cubicBezTo>
                  <a:pt x="6159" y="18"/>
                  <a:pt x="6163" y="17"/>
                  <a:pt x="6166" y="14"/>
                </a:cubicBezTo>
                <a:cubicBezTo>
                  <a:pt x="6169" y="11"/>
                  <a:pt x="6170" y="7"/>
                  <a:pt x="6171" y="3"/>
                </a:cubicBezTo>
                <a:lnTo>
                  <a:pt x="6204" y="3"/>
                </a:lnTo>
                <a:cubicBezTo>
                  <a:pt x="6204" y="18"/>
                  <a:pt x="6199" y="30"/>
                  <a:pt x="6192" y="39"/>
                </a:cubicBezTo>
                <a:cubicBezTo>
                  <a:pt x="6184" y="48"/>
                  <a:pt x="6173" y="52"/>
                  <a:pt x="6158" y="52"/>
                </a:cubicBezTo>
                <a:close/>
                <a:moveTo>
                  <a:pt x="6395" y="129"/>
                </a:moveTo>
                <a:cubicBezTo>
                  <a:pt x="6420" y="129"/>
                  <a:pt x="6439" y="136"/>
                  <a:pt x="6454" y="150"/>
                </a:cubicBezTo>
                <a:cubicBezTo>
                  <a:pt x="6469" y="165"/>
                  <a:pt x="6476" y="187"/>
                  <a:pt x="6476" y="216"/>
                </a:cubicBezTo>
                <a:lnTo>
                  <a:pt x="6476" y="327"/>
                </a:lnTo>
                <a:lnTo>
                  <a:pt x="6408" y="327"/>
                </a:lnTo>
                <a:lnTo>
                  <a:pt x="6408" y="227"/>
                </a:lnTo>
                <a:cubicBezTo>
                  <a:pt x="6408" y="200"/>
                  <a:pt x="6397" y="187"/>
                  <a:pt x="6376" y="187"/>
                </a:cubicBezTo>
                <a:cubicBezTo>
                  <a:pt x="6364" y="187"/>
                  <a:pt x="6354" y="191"/>
                  <a:pt x="6347" y="198"/>
                </a:cubicBezTo>
                <a:cubicBezTo>
                  <a:pt x="6340" y="206"/>
                  <a:pt x="6337" y="218"/>
                  <a:pt x="6337" y="233"/>
                </a:cubicBezTo>
                <a:lnTo>
                  <a:pt x="6337" y="327"/>
                </a:lnTo>
                <a:lnTo>
                  <a:pt x="6268" y="327"/>
                </a:lnTo>
                <a:lnTo>
                  <a:pt x="6268" y="132"/>
                </a:lnTo>
                <a:lnTo>
                  <a:pt x="6334" y="132"/>
                </a:lnTo>
                <a:lnTo>
                  <a:pt x="6334" y="153"/>
                </a:lnTo>
                <a:cubicBezTo>
                  <a:pt x="6341" y="145"/>
                  <a:pt x="6350" y="139"/>
                  <a:pt x="6361" y="135"/>
                </a:cubicBezTo>
                <a:cubicBezTo>
                  <a:pt x="6371" y="131"/>
                  <a:pt x="6383" y="129"/>
                  <a:pt x="6395" y="129"/>
                </a:cubicBezTo>
                <a:close/>
                <a:moveTo>
                  <a:pt x="6725" y="236"/>
                </a:moveTo>
                <a:lnTo>
                  <a:pt x="6698" y="264"/>
                </a:lnTo>
                <a:lnTo>
                  <a:pt x="6698" y="327"/>
                </a:lnTo>
                <a:lnTo>
                  <a:pt x="6628" y="327"/>
                </a:lnTo>
                <a:lnTo>
                  <a:pt x="6628" y="75"/>
                </a:lnTo>
                <a:lnTo>
                  <a:pt x="6698" y="75"/>
                </a:lnTo>
                <a:lnTo>
                  <a:pt x="6698" y="180"/>
                </a:lnTo>
                <a:lnTo>
                  <a:pt x="6796" y="75"/>
                </a:lnTo>
                <a:lnTo>
                  <a:pt x="6874" y="75"/>
                </a:lnTo>
                <a:lnTo>
                  <a:pt x="6771" y="187"/>
                </a:lnTo>
                <a:lnTo>
                  <a:pt x="6880" y="327"/>
                </a:lnTo>
                <a:lnTo>
                  <a:pt x="6797" y="327"/>
                </a:lnTo>
                <a:lnTo>
                  <a:pt x="6725" y="236"/>
                </a:lnTo>
                <a:close/>
                <a:moveTo>
                  <a:pt x="7022" y="129"/>
                </a:moveTo>
                <a:cubicBezTo>
                  <a:pt x="7047" y="129"/>
                  <a:pt x="7066" y="136"/>
                  <a:pt x="7081" y="150"/>
                </a:cubicBezTo>
                <a:cubicBezTo>
                  <a:pt x="7096" y="165"/>
                  <a:pt x="7103" y="187"/>
                  <a:pt x="7103" y="216"/>
                </a:cubicBezTo>
                <a:lnTo>
                  <a:pt x="7103" y="327"/>
                </a:lnTo>
                <a:lnTo>
                  <a:pt x="7035" y="327"/>
                </a:lnTo>
                <a:lnTo>
                  <a:pt x="7035" y="227"/>
                </a:lnTo>
                <a:cubicBezTo>
                  <a:pt x="7035" y="200"/>
                  <a:pt x="7024" y="187"/>
                  <a:pt x="7003" y="187"/>
                </a:cubicBezTo>
                <a:cubicBezTo>
                  <a:pt x="6991" y="187"/>
                  <a:pt x="6981" y="191"/>
                  <a:pt x="6974" y="198"/>
                </a:cubicBezTo>
                <a:cubicBezTo>
                  <a:pt x="6967" y="206"/>
                  <a:pt x="6964" y="218"/>
                  <a:pt x="6964" y="233"/>
                </a:cubicBezTo>
                <a:lnTo>
                  <a:pt x="6964" y="327"/>
                </a:lnTo>
                <a:lnTo>
                  <a:pt x="6895" y="327"/>
                </a:lnTo>
                <a:lnTo>
                  <a:pt x="6895" y="60"/>
                </a:lnTo>
                <a:lnTo>
                  <a:pt x="6964" y="60"/>
                </a:lnTo>
                <a:lnTo>
                  <a:pt x="6964" y="150"/>
                </a:lnTo>
                <a:cubicBezTo>
                  <a:pt x="6971" y="143"/>
                  <a:pt x="6980" y="138"/>
                  <a:pt x="6990" y="134"/>
                </a:cubicBezTo>
                <a:cubicBezTo>
                  <a:pt x="7000" y="131"/>
                  <a:pt x="7011" y="129"/>
                  <a:pt x="7022" y="129"/>
                </a:cubicBezTo>
                <a:close/>
                <a:moveTo>
                  <a:pt x="7230" y="129"/>
                </a:moveTo>
                <a:cubicBezTo>
                  <a:pt x="7262" y="129"/>
                  <a:pt x="7287" y="136"/>
                  <a:pt x="7304" y="151"/>
                </a:cubicBezTo>
                <a:cubicBezTo>
                  <a:pt x="7321" y="166"/>
                  <a:pt x="7329" y="188"/>
                  <a:pt x="7329" y="219"/>
                </a:cubicBezTo>
                <a:lnTo>
                  <a:pt x="7329" y="327"/>
                </a:lnTo>
                <a:lnTo>
                  <a:pt x="7266" y="327"/>
                </a:lnTo>
                <a:lnTo>
                  <a:pt x="7266" y="302"/>
                </a:lnTo>
                <a:cubicBezTo>
                  <a:pt x="7256" y="321"/>
                  <a:pt x="7236" y="330"/>
                  <a:pt x="7208" y="330"/>
                </a:cubicBezTo>
                <a:cubicBezTo>
                  <a:pt x="7193" y="330"/>
                  <a:pt x="7180" y="328"/>
                  <a:pt x="7169" y="323"/>
                </a:cubicBezTo>
                <a:cubicBezTo>
                  <a:pt x="7158" y="317"/>
                  <a:pt x="7149" y="310"/>
                  <a:pt x="7144" y="301"/>
                </a:cubicBezTo>
                <a:cubicBezTo>
                  <a:pt x="7138" y="292"/>
                  <a:pt x="7135" y="282"/>
                  <a:pt x="7135" y="270"/>
                </a:cubicBezTo>
                <a:cubicBezTo>
                  <a:pt x="7135" y="252"/>
                  <a:pt x="7142" y="238"/>
                  <a:pt x="7156" y="227"/>
                </a:cubicBezTo>
                <a:cubicBezTo>
                  <a:pt x="7171" y="217"/>
                  <a:pt x="7192" y="212"/>
                  <a:pt x="7222" y="212"/>
                </a:cubicBezTo>
                <a:lnTo>
                  <a:pt x="7261" y="212"/>
                </a:lnTo>
                <a:cubicBezTo>
                  <a:pt x="7260" y="191"/>
                  <a:pt x="7246" y="181"/>
                  <a:pt x="7219" y="181"/>
                </a:cubicBezTo>
                <a:cubicBezTo>
                  <a:pt x="7210" y="181"/>
                  <a:pt x="7201" y="183"/>
                  <a:pt x="7191" y="186"/>
                </a:cubicBezTo>
                <a:cubicBezTo>
                  <a:pt x="7181" y="189"/>
                  <a:pt x="7173" y="193"/>
                  <a:pt x="7167" y="198"/>
                </a:cubicBezTo>
                <a:lnTo>
                  <a:pt x="7143" y="152"/>
                </a:lnTo>
                <a:cubicBezTo>
                  <a:pt x="7154" y="144"/>
                  <a:pt x="7167" y="139"/>
                  <a:pt x="7183" y="135"/>
                </a:cubicBezTo>
                <a:cubicBezTo>
                  <a:pt x="7198" y="131"/>
                  <a:pt x="7214" y="129"/>
                  <a:pt x="7230" y="129"/>
                </a:cubicBezTo>
                <a:close/>
                <a:moveTo>
                  <a:pt x="7227" y="287"/>
                </a:moveTo>
                <a:cubicBezTo>
                  <a:pt x="7235" y="287"/>
                  <a:pt x="7242" y="285"/>
                  <a:pt x="7248" y="281"/>
                </a:cubicBezTo>
                <a:cubicBezTo>
                  <a:pt x="7254" y="278"/>
                  <a:pt x="7258" y="272"/>
                  <a:pt x="7261" y="265"/>
                </a:cubicBezTo>
                <a:lnTo>
                  <a:pt x="7261" y="248"/>
                </a:lnTo>
                <a:lnTo>
                  <a:pt x="7231" y="248"/>
                </a:lnTo>
                <a:cubicBezTo>
                  <a:pt x="7211" y="248"/>
                  <a:pt x="7201" y="254"/>
                  <a:pt x="7201" y="267"/>
                </a:cubicBezTo>
                <a:cubicBezTo>
                  <a:pt x="7201" y="273"/>
                  <a:pt x="7204" y="278"/>
                  <a:pt x="7208" y="282"/>
                </a:cubicBezTo>
                <a:cubicBezTo>
                  <a:pt x="7213" y="285"/>
                  <a:pt x="7219" y="287"/>
                  <a:pt x="7227" y="287"/>
                </a:cubicBezTo>
                <a:close/>
                <a:moveTo>
                  <a:pt x="7250" y="54"/>
                </a:moveTo>
                <a:lnTo>
                  <a:pt x="7318" y="54"/>
                </a:lnTo>
                <a:lnTo>
                  <a:pt x="7251" y="109"/>
                </a:lnTo>
                <a:lnTo>
                  <a:pt x="7202" y="109"/>
                </a:lnTo>
                <a:lnTo>
                  <a:pt x="7250" y="54"/>
                </a:lnTo>
                <a:close/>
                <a:moveTo>
                  <a:pt x="7499" y="129"/>
                </a:moveTo>
                <a:cubicBezTo>
                  <a:pt x="7524" y="129"/>
                  <a:pt x="7543" y="136"/>
                  <a:pt x="7558" y="150"/>
                </a:cubicBezTo>
                <a:cubicBezTo>
                  <a:pt x="7573" y="165"/>
                  <a:pt x="7580" y="187"/>
                  <a:pt x="7580" y="216"/>
                </a:cubicBezTo>
                <a:lnTo>
                  <a:pt x="7580" y="327"/>
                </a:lnTo>
                <a:lnTo>
                  <a:pt x="7512" y="327"/>
                </a:lnTo>
                <a:lnTo>
                  <a:pt x="7512" y="227"/>
                </a:lnTo>
                <a:cubicBezTo>
                  <a:pt x="7512" y="200"/>
                  <a:pt x="7501" y="187"/>
                  <a:pt x="7480" y="187"/>
                </a:cubicBezTo>
                <a:cubicBezTo>
                  <a:pt x="7468" y="187"/>
                  <a:pt x="7458" y="191"/>
                  <a:pt x="7451" y="198"/>
                </a:cubicBezTo>
                <a:cubicBezTo>
                  <a:pt x="7444" y="206"/>
                  <a:pt x="7441" y="218"/>
                  <a:pt x="7441" y="233"/>
                </a:cubicBezTo>
                <a:lnTo>
                  <a:pt x="7441" y="327"/>
                </a:lnTo>
                <a:lnTo>
                  <a:pt x="7372" y="327"/>
                </a:lnTo>
                <a:lnTo>
                  <a:pt x="7372" y="132"/>
                </a:lnTo>
                <a:lnTo>
                  <a:pt x="7438" y="132"/>
                </a:lnTo>
                <a:lnTo>
                  <a:pt x="7438" y="153"/>
                </a:lnTo>
                <a:cubicBezTo>
                  <a:pt x="7445" y="145"/>
                  <a:pt x="7454" y="139"/>
                  <a:pt x="7465" y="135"/>
                </a:cubicBezTo>
                <a:cubicBezTo>
                  <a:pt x="7475" y="131"/>
                  <a:pt x="7487" y="129"/>
                  <a:pt x="7499" y="129"/>
                </a:cubicBezTo>
                <a:close/>
                <a:moveTo>
                  <a:pt x="7750" y="129"/>
                </a:moveTo>
                <a:cubicBezTo>
                  <a:pt x="7775" y="129"/>
                  <a:pt x="7794" y="136"/>
                  <a:pt x="7809" y="150"/>
                </a:cubicBezTo>
                <a:cubicBezTo>
                  <a:pt x="7824" y="165"/>
                  <a:pt x="7831" y="187"/>
                  <a:pt x="7831" y="216"/>
                </a:cubicBezTo>
                <a:lnTo>
                  <a:pt x="7831" y="327"/>
                </a:lnTo>
                <a:lnTo>
                  <a:pt x="7763" y="327"/>
                </a:lnTo>
                <a:lnTo>
                  <a:pt x="7763" y="227"/>
                </a:lnTo>
                <a:cubicBezTo>
                  <a:pt x="7763" y="200"/>
                  <a:pt x="7752" y="187"/>
                  <a:pt x="7731" y="187"/>
                </a:cubicBezTo>
                <a:cubicBezTo>
                  <a:pt x="7719" y="187"/>
                  <a:pt x="7709" y="191"/>
                  <a:pt x="7702" y="198"/>
                </a:cubicBezTo>
                <a:cubicBezTo>
                  <a:pt x="7695" y="206"/>
                  <a:pt x="7692" y="218"/>
                  <a:pt x="7692" y="233"/>
                </a:cubicBezTo>
                <a:lnTo>
                  <a:pt x="7692" y="327"/>
                </a:lnTo>
                <a:lnTo>
                  <a:pt x="7623" y="327"/>
                </a:lnTo>
                <a:lnTo>
                  <a:pt x="7623" y="60"/>
                </a:lnTo>
                <a:lnTo>
                  <a:pt x="7692" y="60"/>
                </a:lnTo>
                <a:lnTo>
                  <a:pt x="7692" y="150"/>
                </a:lnTo>
                <a:cubicBezTo>
                  <a:pt x="7699" y="143"/>
                  <a:pt x="7708" y="138"/>
                  <a:pt x="7718" y="134"/>
                </a:cubicBezTo>
                <a:cubicBezTo>
                  <a:pt x="7728" y="131"/>
                  <a:pt x="7739" y="129"/>
                  <a:pt x="7750" y="129"/>
                </a:cubicBezTo>
                <a:close/>
                <a:moveTo>
                  <a:pt x="8222" y="75"/>
                </a:moveTo>
                <a:lnTo>
                  <a:pt x="8222" y="327"/>
                </a:lnTo>
                <a:lnTo>
                  <a:pt x="8151" y="327"/>
                </a:lnTo>
                <a:lnTo>
                  <a:pt x="8151" y="229"/>
                </a:lnTo>
                <a:lnTo>
                  <a:pt x="8054" y="229"/>
                </a:lnTo>
                <a:lnTo>
                  <a:pt x="8054" y="327"/>
                </a:lnTo>
                <a:lnTo>
                  <a:pt x="7983" y="327"/>
                </a:lnTo>
                <a:lnTo>
                  <a:pt x="7983" y="75"/>
                </a:lnTo>
                <a:lnTo>
                  <a:pt x="8054" y="75"/>
                </a:lnTo>
                <a:lnTo>
                  <a:pt x="8054" y="170"/>
                </a:lnTo>
                <a:lnTo>
                  <a:pt x="8151" y="170"/>
                </a:lnTo>
                <a:lnTo>
                  <a:pt x="8151" y="75"/>
                </a:lnTo>
                <a:lnTo>
                  <a:pt x="8222" y="75"/>
                </a:lnTo>
                <a:close/>
                <a:moveTo>
                  <a:pt x="8367" y="330"/>
                </a:moveTo>
                <a:cubicBezTo>
                  <a:pt x="8346" y="330"/>
                  <a:pt x="8328" y="326"/>
                  <a:pt x="8311" y="317"/>
                </a:cubicBezTo>
                <a:cubicBezTo>
                  <a:pt x="8294" y="309"/>
                  <a:pt x="8281" y="297"/>
                  <a:pt x="8271" y="281"/>
                </a:cubicBezTo>
                <a:cubicBezTo>
                  <a:pt x="8262" y="266"/>
                  <a:pt x="8257" y="249"/>
                  <a:pt x="8257" y="229"/>
                </a:cubicBezTo>
                <a:cubicBezTo>
                  <a:pt x="8257" y="210"/>
                  <a:pt x="8262" y="193"/>
                  <a:pt x="8271" y="177"/>
                </a:cubicBezTo>
                <a:cubicBezTo>
                  <a:pt x="8281" y="162"/>
                  <a:pt x="8294" y="150"/>
                  <a:pt x="8311" y="142"/>
                </a:cubicBezTo>
                <a:cubicBezTo>
                  <a:pt x="8327" y="133"/>
                  <a:pt x="8346" y="129"/>
                  <a:pt x="8367" y="129"/>
                </a:cubicBezTo>
                <a:cubicBezTo>
                  <a:pt x="8388" y="129"/>
                  <a:pt x="8407" y="133"/>
                  <a:pt x="8424" y="142"/>
                </a:cubicBezTo>
                <a:cubicBezTo>
                  <a:pt x="8441" y="150"/>
                  <a:pt x="8454" y="162"/>
                  <a:pt x="8463" y="177"/>
                </a:cubicBezTo>
                <a:cubicBezTo>
                  <a:pt x="8473" y="193"/>
                  <a:pt x="8477" y="210"/>
                  <a:pt x="8477" y="229"/>
                </a:cubicBezTo>
                <a:cubicBezTo>
                  <a:pt x="8477" y="249"/>
                  <a:pt x="8473" y="266"/>
                  <a:pt x="8463" y="281"/>
                </a:cubicBezTo>
                <a:cubicBezTo>
                  <a:pt x="8454" y="297"/>
                  <a:pt x="8441" y="309"/>
                  <a:pt x="8424" y="317"/>
                </a:cubicBezTo>
                <a:cubicBezTo>
                  <a:pt x="8407" y="326"/>
                  <a:pt x="8388" y="330"/>
                  <a:pt x="8367" y="330"/>
                </a:cubicBezTo>
                <a:close/>
                <a:moveTo>
                  <a:pt x="8367" y="276"/>
                </a:moveTo>
                <a:cubicBezTo>
                  <a:pt x="8379" y="276"/>
                  <a:pt x="8389" y="272"/>
                  <a:pt x="8397" y="264"/>
                </a:cubicBezTo>
                <a:cubicBezTo>
                  <a:pt x="8404" y="255"/>
                  <a:pt x="8408" y="244"/>
                  <a:pt x="8408" y="229"/>
                </a:cubicBezTo>
                <a:cubicBezTo>
                  <a:pt x="8408" y="215"/>
                  <a:pt x="8404" y="204"/>
                  <a:pt x="8397" y="195"/>
                </a:cubicBezTo>
                <a:cubicBezTo>
                  <a:pt x="8389" y="187"/>
                  <a:pt x="8379" y="183"/>
                  <a:pt x="8367" y="183"/>
                </a:cubicBezTo>
                <a:cubicBezTo>
                  <a:pt x="8355" y="183"/>
                  <a:pt x="8345" y="187"/>
                  <a:pt x="8338" y="195"/>
                </a:cubicBezTo>
                <a:cubicBezTo>
                  <a:pt x="8330" y="204"/>
                  <a:pt x="8326" y="215"/>
                  <a:pt x="8326" y="229"/>
                </a:cubicBezTo>
                <a:cubicBezTo>
                  <a:pt x="8326" y="244"/>
                  <a:pt x="8330" y="255"/>
                  <a:pt x="8338" y="264"/>
                </a:cubicBezTo>
                <a:cubicBezTo>
                  <a:pt x="8345" y="272"/>
                  <a:pt x="8355" y="276"/>
                  <a:pt x="8367" y="276"/>
                </a:cubicBezTo>
                <a:close/>
                <a:moveTo>
                  <a:pt x="8593" y="129"/>
                </a:moveTo>
                <a:cubicBezTo>
                  <a:pt x="8625" y="129"/>
                  <a:pt x="8650" y="136"/>
                  <a:pt x="8667" y="151"/>
                </a:cubicBezTo>
                <a:cubicBezTo>
                  <a:pt x="8684" y="166"/>
                  <a:pt x="8692" y="188"/>
                  <a:pt x="8692" y="219"/>
                </a:cubicBezTo>
                <a:lnTo>
                  <a:pt x="8692" y="327"/>
                </a:lnTo>
                <a:lnTo>
                  <a:pt x="8629" y="327"/>
                </a:lnTo>
                <a:lnTo>
                  <a:pt x="8629" y="302"/>
                </a:lnTo>
                <a:cubicBezTo>
                  <a:pt x="8619" y="321"/>
                  <a:pt x="8599" y="330"/>
                  <a:pt x="8571" y="330"/>
                </a:cubicBezTo>
                <a:cubicBezTo>
                  <a:pt x="8556" y="330"/>
                  <a:pt x="8543" y="328"/>
                  <a:pt x="8532" y="323"/>
                </a:cubicBezTo>
                <a:cubicBezTo>
                  <a:pt x="8521" y="317"/>
                  <a:pt x="8512" y="310"/>
                  <a:pt x="8507" y="301"/>
                </a:cubicBezTo>
                <a:cubicBezTo>
                  <a:pt x="8501" y="292"/>
                  <a:pt x="8498" y="282"/>
                  <a:pt x="8498" y="270"/>
                </a:cubicBezTo>
                <a:cubicBezTo>
                  <a:pt x="8498" y="252"/>
                  <a:pt x="8505" y="238"/>
                  <a:pt x="8519" y="227"/>
                </a:cubicBezTo>
                <a:cubicBezTo>
                  <a:pt x="8534" y="217"/>
                  <a:pt x="8555" y="212"/>
                  <a:pt x="8585" y="212"/>
                </a:cubicBezTo>
                <a:lnTo>
                  <a:pt x="8624" y="212"/>
                </a:lnTo>
                <a:cubicBezTo>
                  <a:pt x="8623" y="191"/>
                  <a:pt x="8609" y="181"/>
                  <a:pt x="8582" y="181"/>
                </a:cubicBezTo>
                <a:cubicBezTo>
                  <a:pt x="8573" y="181"/>
                  <a:pt x="8564" y="183"/>
                  <a:pt x="8554" y="186"/>
                </a:cubicBezTo>
                <a:cubicBezTo>
                  <a:pt x="8544" y="189"/>
                  <a:pt x="8536" y="193"/>
                  <a:pt x="8530" y="198"/>
                </a:cubicBezTo>
                <a:lnTo>
                  <a:pt x="8506" y="152"/>
                </a:lnTo>
                <a:cubicBezTo>
                  <a:pt x="8517" y="144"/>
                  <a:pt x="8530" y="139"/>
                  <a:pt x="8546" y="135"/>
                </a:cubicBezTo>
                <a:cubicBezTo>
                  <a:pt x="8561" y="131"/>
                  <a:pt x="8577" y="129"/>
                  <a:pt x="8593" y="129"/>
                </a:cubicBezTo>
                <a:close/>
                <a:moveTo>
                  <a:pt x="8590" y="287"/>
                </a:moveTo>
                <a:cubicBezTo>
                  <a:pt x="8598" y="287"/>
                  <a:pt x="8605" y="285"/>
                  <a:pt x="8611" y="281"/>
                </a:cubicBezTo>
                <a:cubicBezTo>
                  <a:pt x="8617" y="278"/>
                  <a:pt x="8621" y="272"/>
                  <a:pt x="8624" y="265"/>
                </a:cubicBezTo>
                <a:lnTo>
                  <a:pt x="8624" y="248"/>
                </a:lnTo>
                <a:lnTo>
                  <a:pt x="8594" y="248"/>
                </a:lnTo>
                <a:cubicBezTo>
                  <a:pt x="8574" y="248"/>
                  <a:pt x="8564" y="254"/>
                  <a:pt x="8564" y="267"/>
                </a:cubicBezTo>
                <a:cubicBezTo>
                  <a:pt x="8564" y="273"/>
                  <a:pt x="8567" y="278"/>
                  <a:pt x="8571" y="282"/>
                </a:cubicBezTo>
                <a:cubicBezTo>
                  <a:pt x="8576" y="285"/>
                  <a:pt x="8582" y="287"/>
                  <a:pt x="8590" y="287"/>
                </a:cubicBezTo>
                <a:close/>
                <a:moveTo>
                  <a:pt x="8519" y="54"/>
                </a:moveTo>
                <a:lnTo>
                  <a:pt x="8587" y="54"/>
                </a:lnTo>
                <a:lnTo>
                  <a:pt x="8635" y="109"/>
                </a:lnTo>
                <a:lnTo>
                  <a:pt x="8586" y="109"/>
                </a:lnTo>
                <a:lnTo>
                  <a:pt x="8519" y="54"/>
                </a:lnTo>
                <a:close/>
                <a:moveTo>
                  <a:pt x="8862" y="129"/>
                </a:moveTo>
                <a:cubicBezTo>
                  <a:pt x="8887" y="129"/>
                  <a:pt x="8906" y="136"/>
                  <a:pt x="8921" y="150"/>
                </a:cubicBezTo>
                <a:cubicBezTo>
                  <a:pt x="8936" y="165"/>
                  <a:pt x="8943" y="187"/>
                  <a:pt x="8943" y="216"/>
                </a:cubicBezTo>
                <a:lnTo>
                  <a:pt x="8943" y="327"/>
                </a:lnTo>
                <a:lnTo>
                  <a:pt x="8875" y="327"/>
                </a:lnTo>
                <a:lnTo>
                  <a:pt x="8875" y="227"/>
                </a:lnTo>
                <a:cubicBezTo>
                  <a:pt x="8875" y="200"/>
                  <a:pt x="8864" y="187"/>
                  <a:pt x="8843" y="187"/>
                </a:cubicBezTo>
                <a:cubicBezTo>
                  <a:pt x="8831" y="187"/>
                  <a:pt x="8821" y="191"/>
                  <a:pt x="8814" y="198"/>
                </a:cubicBezTo>
                <a:cubicBezTo>
                  <a:pt x="8807" y="206"/>
                  <a:pt x="8804" y="218"/>
                  <a:pt x="8804" y="233"/>
                </a:cubicBezTo>
                <a:lnTo>
                  <a:pt x="8804" y="327"/>
                </a:lnTo>
                <a:lnTo>
                  <a:pt x="8735" y="327"/>
                </a:lnTo>
                <a:lnTo>
                  <a:pt x="8735" y="132"/>
                </a:lnTo>
                <a:lnTo>
                  <a:pt x="8801" y="132"/>
                </a:lnTo>
                <a:lnTo>
                  <a:pt x="8801" y="153"/>
                </a:lnTo>
                <a:cubicBezTo>
                  <a:pt x="8808" y="145"/>
                  <a:pt x="8817" y="139"/>
                  <a:pt x="8828" y="135"/>
                </a:cubicBezTo>
                <a:cubicBezTo>
                  <a:pt x="8838" y="131"/>
                  <a:pt x="8850" y="129"/>
                  <a:pt x="8862" y="129"/>
                </a:cubicBezTo>
                <a:close/>
                <a:moveTo>
                  <a:pt x="9196" y="132"/>
                </a:moveTo>
                <a:lnTo>
                  <a:pt x="9196" y="292"/>
                </a:lnTo>
                <a:cubicBezTo>
                  <a:pt x="9196" y="328"/>
                  <a:pt x="9186" y="355"/>
                  <a:pt x="9167" y="373"/>
                </a:cubicBezTo>
                <a:cubicBezTo>
                  <a:pt x="9147" y="391"/>
                  <a:pt x="9119" y="400"/>
                  <a:pt x="9082" y="400"/>
                </a:cubicBezTo>
                <a:cubicBezTo>
                  <a:pt x="9063" y="400"/>
                  <a:pt x="9045" y="398"/>
                  <a:pt x="9028" y="394"/>
                </a:cubicBezTo>
                <a:cubicBezTo>
                  <a:pt x="9011" y="389"/>
                  <a:pt x="8997" y="383"/>
                  <a:pt x="8985" y="375"/>
                </a:cubicBezTo>
                <a:lnTo>
                  <a:pt x="9010" y="327"/>
                </a:lnTo>
                <a:cubicBezTo>
                  <a:pt x="9018" y="333"/>
                  <a:pt x="9028" y="338"/>
                  <a:pt x="9040" y="342"/>
                </a:cubicBezTo>
                <a:cubicBezTo>
                  <a:pt x="9052" y="346"/>
                  <a:pt x="9064" y="348"/>
                  <a:pt x="9076" y="348"/>
                </a:cubicBezTo>
                <a:cubicBezTo>
                  <a:pt x="9094" y="348"/>
                  <a:pt x="9107" y="344"/>
                  <a:pt x="9115" y="336"/>
                </a:cubicBezTo>
                <a:cubicBezTo>
                  <a:pt x="9124" y="328"/>
                  <a:pt x="9128" y="316"/>
                  <a:pt x="9128" y="301"/>
                </a:cubicBezTo>
                <a:lnTo>
                  <a:pt x="9128" y="294"/>
                </a:lnTo>
                <a:cubicBezTo>
                  <a:pt x="9115" y="309"/>
                  <a:pt x="9095" y="317"/>
                  <a:pt x="9070" y="317"/>
                </a:cubicBezTo>
                <a:cubicBezTo>
                  <a:pt x="9053" y="317"/>
                  <a:pt x="9037" y="313"/>
                  <a:pt x="9022" y="305"/>
                </a:cubicBezTo>
                <a:cubicBezTo>
                  <a:pt x="9007" y="298"/>
                  <a:pt x="8996" y="287"/>
                  <a:pt x="8987" y="272"/>
                </a:cubicBezTo>
                <a:cubicBezTo>
                  <a:pt x="8978" y="258"/>
                  <a:pt x="8974" y="242"/>
                  <a:pt x="8974" y="223"/>
                </a:cubicBezTo>
                <a:cubicBezTo>
                  <a:pt x="8974" y="204"/>
                  <a:pt x="8978" y="188"/>
                  <a:pt x="8987" y="174"/>
                </a:cubicBezTo>
                <a:cubicBezTo>
                  <a:pt x="8996" y="159"/>
                  <a:pt x="9007" y="148"/>
                  <a:pt x="9022" y="141"/>
                </a:cubicBezTo>
                <a:cubicBezTo>
                  <a:pt x="9037" y="133"/>
                  <a:pt x="9053" y="129"/>
                  <a:pt x="9070" y="129"/>
                </a:cubicBezTo>
                <a:cubicBezTo>
                  <a:pt x="9098" y="129"/>
                  <a:pt x="9118" y="138"/>
                  <a:pt x="9131" y="156"/>
                </a:cubicBezTo>
                <a:lnTo>
                  <a:pt x="9131" y="132"/>
                </a:lnTo>
                <a:lnTo>
                  <a:pt x="9196" y="132"/>
                </a:lnTo>
                <a:close/>
                <a:moveTo>
                  <a:pt x="9086" y="263"/>
                </a:moveTo>
                <a:cubicBezTo>
                  <a:pt x="9098" y="263"/>
                  <a:pt x="9108" y="259"/>
                  <a:pt x="9117" y="252"/>
                </a:cubicBezTo>
                <a:cubicBezTo>
                  <a:pt x="9125" y="244"/>
                  <a:pt x="9129" y="235"/>
                  <a:pt x="9129" y="223"/>
                </a:cubicBezTo>
                <a:cubicBezTo>
                  <a:pt x="9129" y="211"/>
                  <a:pt x="9125" y="201"/>
                  <a:pt x="9117" y="194"/>
                </a:cubicBezTo>
                <a:cubicBezTo>
                  <a:pt x="9109" y="187"/>
                  <a:pt x="9099" y="183"/>
                  <a:pt x="9086" y="183"/>
                </a:cubicBezTo>
                <a:cubicBezTo>
                  <a:pt x="9074" y="183"/>
                  <a:pt x="9063" y="187"/>
                  <a:pt x="9055" y="194"/>
                </a:cubicBezTo>
                <a:cubicBezTo>
                  <a:pt x="9047" y="201"/>
                  <a:pt x="9043" y="211"/>
                  <a:pt x="9043" y="223"/>
                </a:cubicBezTo>
                <a:cubicBezTo>
                  <a:pt x="9043" y="235"/>
                  <a:pt x="9047" y="244"/>
                  <a:pt x="9055" y="252"/>
                </a:cubicBezTo>
                <a:cubicBezTo>
                  <a:pt x="9064" y="259"/>
                  <a:pt x="9074" y="263"/>
                  <a:pt x="9086" y="263"/>
                </a:cubicBezTo>
                <a:close/>
                <a:moveTo>
                  <a:pt x="4236" y="789"/>
                </a:moveTo>
                <a:lnTo>
                  <a:pt x="4236" y="845"/>
                </a:lnTo>
                <a:lnTo>
                  <a:pt x="4040" y="845"/>
                </a:lnTo>
                <a:lnTo>
                  <a:pt x="4040" y="801"/>
                </a:lnTo>
                <a:lnTo>
                  <a:pt x="4135" y="712"/>
                </a:lnTo>
                <a:cubicBezTo>
                  <a:pt x="4144" y="704"/>
                  <a:pt x="4150" y="696"/>
                  <a:pt x="4153" y="690"/>
                </a:cubicBezTo>
                <a:cubicBezTo>
                  <a:pt x="4156" y="684"/>
                  <a:pt x="4158" y="678"/>
                  <a:pt x="4158" y="672"/>
                </a:cubicBezTo>
                <a:cubicBezTo>
                  <a:pt x="4158" y="664"/>
                  <a:pt x="4155" y="657"/>
                  <a:pt x="4149" y="653"/>
                </a:cubicBezTo>
                <a:cubicBezTo>
                  <a:pt x="4144" y="648"/>
                  <a:pt x="4136" y="646"/>
                  <a:pt x="4125" y="646"/>
                </a:cubicBezTo>
                <a:cubicBezTo>
                  <a:pt x="4116" y="646"/>
                  <a:pt x="4107" y="648"/>
                  <a:pt x="4099" y="652"/>
                </a:cubicBezTo>
                <a:cubicBezTo>
                  <a:pt x="4092" y="656"/>
                  <a:pt x="4085" y="662"/>
                  <a:pt x="4080" y="670"/>
                </a:cubicBezTo>
                <a:lnTo>
                  <a:pt x="4027" y="641"/>
                </a:lnTo>
                <a:cubicBezTo>
                  <a:pt x="4037" y="624"/>
                  <a:pt x="4051" y="612"/>
                  <a:pt x="4069" y="602"/>
                </a:cubicBezTo>
                <a:cubicBezTo>
                  <a:pt x="4086" y="593"/>
                  <a:pt x="4107" y="588"/>
                  <a:pt x="4132" y="588"/>
                </a:cubicBezTo>
                <a:cubicBezTo>
                  <a:pt x="4151" y="588"/>
                  <a:pt x="4168" y="591"/>
                  <a:pt x="4183" y="598"/>
                </a:cubicBezTo>
                <a:cubicBezTo>
                  <a:pt x="4197" y="604"/>
                  <a:pt x="4209" y="613"/>
                  <a:pt x="4217" y="624"/>
                </a:cubicBezTo>
                <a:cubicBezTo>
                  <a:pt x="4225" y="636"/>
                  <a:pt x="4230" y="649"/>
                  <a:pt x="4230" y="665"/>
                </a:cubicBezTo>
                <a:cubicBezTo>
                  <a:pt x="4230" y="679"/>
                  <a:pt x="4227" y="691"/>
                  <a:pt x="4221" y="704"/>
                </a:cubicBezTo>
                <a:cubicBezTo>
                  <a:pt x="4215" y="716"/>
                  <a:pt x="4204" y="729"/>
                  <a:pt x="4187" y="745"/>
                </a:cubicBezTo>
                <a:lnTo>
                  <a:pt x="4139" y="789"/>
                </a:lnTo>
                <a:lnTo>
                  <a:pt x="4236" y="789"/>
                </a:lnTo>
                <a:close/>
                <a:moveTo>
                  <a:pt x="4369" y="850"/>
                </a:moveTo>
                <a:cubicBezTo>
                  <a:pt x="4347" y="850"/>
                  <a:pt x="4328" y="845"/>
                  <a:pt x="4311" y="835"/>
                </a:cubicBezTo>
                <a:cubicBezTo>
                  <a:pt x="4294" y="824"/>
                  <a:pt x="4281" y="809"/>
                  <a:pt x="4272" y="790"/>
                </a:cubicBezTo>
                <a:cubicBezTo>
                  <a:pt x="4262" y="770"/>
                  <a:pt x="4258" y="746"/>
                  <a:pt x="4258" y="719"/>
                </a:cubicBezTo>
                <a:cubicBezTo>
                  <a:pt x="4258" y="692"/>
                  <a:pt x="4262" y="669"/>
                  <a:pt x="4272" y="649"/>
                </a:cubicBezTo>
                <a:cubicBezTo>
                  <a:pt x="4281" y="629"/>
                  <a:pt x="4294" y="614"/>
                  <a:pt x="4311" y="604"/>
                </a:cubicBezTo>
                <a:cubicBezTo>
                  <a:pt x="4328" y="593"/>
                  <a:pt x="4347" y="588"/>
                  <a:pt x="4369" y="588"/>
                </a:cubicBezTo>
                <a:cubicBezTo>
                  <a:pt x="4390" y="588"/>
                  <a:pt x="4409" y="593"/>
                  <a:pt x="4426" y="604"/>
                </a:cubicBezTo>
                <a:cubicBezTo>
                  <a:pt x="4443" y="614"/>
                  <a:pt x="4456" y="629"/>
                  <a:pt x="4466" y="649"/>
                </a:cubicBezTo>
                <a:cubicBezTo>
                  <a:pt x="4475" y="669"/>
                  <a:pt x="4480" y="692"/>
                  <a:pt x="4480" y="719"/>
                </a:cubicBezTo>
                <a:cubicBezTo>
                  <a:pt x="4480" y="746"/>
                  <a:pt x="4475" y="770"/>
                  <a:pt x="4466" y="790"/>
                </a:cubicBezTo>
                <a:cubicBezTo>
                  <a:pt x="4456" y="809"/>
                  <a:pt x="4443" y="824"/>
                  <a:pt x="4426" y="835"/>
                </a:cubicBezTo>
                <a:cubicBezTo>
                  <a:pt x="4409" y="845"/>
                  <a:pt x="4390" y="850"/>
                  <a:pt x="4369" y="850"/>
                </a:cubicBezTo>
                <a:close/>
                <a:moveTo>
                  <a:pt x="4369" y="792"/>
                </a:moveTo>
                <a:cubicBezTo>
                  <a:pt x="4381" y="792"/>
                  <a:pt x="4390" y="786"/>
                  <a:pt x="4398" y="774"/>
                </a:cubicBezTo>
                <a:cubicBezTo>
                  <a:pt x="4405" y="763"/>
                  <a:pt x="4408" y="744"/>
                  <a:pt x="4408" y="719"/>
                </a:cubicBezTo>
                <a:cubicBezTo>
                  <a:pt x="4408" y="694"/>
                  <a:pt x="4405" y="676"/>
                  <a:pt x="4398" y="664"/>
                </a:cubicBezTo>
                <a:cubicBezTo>
                  <a:pt x="4390" y="652"/>
                  <a:pt x="4381" y="646"/>
                  <a:pt x="4369" y="646"/>
                </a:cubicBezTo>
                <a:cubicBezTo>
                  <a:pt x="4357" y="646"/>
                  <a:pt x="4347" y="652"/>
                  <a:pt x="4340" y="664"/>
                </a:cubicBezTo>
                <a:cubicBezTo>
                  <a:pt x="4333" y="676"/>
                  <a:pt x="4329" y="694"/>
                  <a:pt x="4329" y="719"/>
                </a:cubicBezTo>
                <a:cubicBezTo>
                  <a:pt x="4329" y="744"/>
                  <a:pt x="4333" y="763"/>
                  <a:pt x="4340" y="774"/>
                </a:cubicBezTo>
                <a:cubicBezTo>
                  <a:pt x="4347" y="786"/>
                  <a:pt x="4357" y="792"/>
                  <a:pt x="4369" y="792"/>
                </a:cubicBezTo>
                <a:close/>
                <a:moveTo>
                  <a:pt x="4613" y="593"/>
                </a:moveTo>
                <a:lnTo>
                  <a:pt x="4613" y="845"/>
                </a:lnTo>
                <a:lnTo>
                  <a:pt x="4541" y="845"/>
                </a:lnTo>
                <a:lnTo>
                  <a:pt x="4541" y="648"/>
                </a:lnTo>
                <a:lnTo>
                  <a:pt x="4495" y="648"/>
                </a:lnTo>
                <a:lnTo>
                  <a:pt x="4495" y="593"/>
                </a:lnTo>
                <a:lnTo>
                  <a:pt x="4613" y="593"/>
                </a:lnTo>
                <a:close/>
                <a:moveTo>
                  <a:pt x="4759" y="593"/>
                </a:moveTo>
                <a:lnTo>
                  <a:pt x="4759" y="845"/>
                </a:lnTo>
                <a:lnTo>
                  <a:pt x="4687" y="845"/>
                </a:lnTo>
                <a:lnTo>
                  <a:pt x="4687" y="648"/>
                </a:lnTo>
                <a:lnTo>
                  <a:pt x="4641" y="648"/>
                </a:lnTo>
                <a:lnTo>
                  <a:pt x="4641" y="593"/>
                </a:lnTo>
                <a:lnTo>
                  <a:pt x="4759" y="593"/>
                </a:lnTo>
                <a:close/>
                <a:moveTo>
                  <a:pt x="4889" y="588"/>
                </a:moveTo>
                <a:cubicBezTo>
                  <a:pt x="4925" y="588"/>
                  <a:pt x="4954" y="599"/>
                  <a:pt x="4974" y="620"/>
                </a:cubicBezTo>
                <a:cubicBezTo>
                  <a:pt x="4995" y="642"/>
                  <a:pt x="5006" y="672"/>
                  <a:pt x="5006" y="712"/>
                </a:cubicBezTo>
                <a:cubicBezTo>
                  <a:pt x="5006" y="741"/>
                  <a:pt x="5000" y="766"/>
                  <a:pt x="4989" y="787"/>
                </a:cubicBezTo>
                <a:cubicBezTo>
                  <a:pt x="4978" y="807"/>
                  <a:pt x="4962" y="823"/>
                  <a:pt x="4942" y="834"/>
                </a:cubicBezTo>
                <a:cubicBezTo>
                  <a:pt x="4922" y="845"/>
                  <a:pt x="4898" y="850"/>
                  <a:pt x="4872" y="850"/>
                </a:cubicBezTo>
                <a:cubicBezTo>
                  <a:pt x="4857" y="850"/>
                  <a:pt x="4844" y="849"/>
                  <a:pt x="4831" y="845"/>
                </a:cubicBezTo>
                <a:cubicBezTo>
                  <a:pt x="4818" y="842"/>
                  <a:pt x="4807" y="838"/>
                  <a:pt x="4798" y="832"/>
                </a:cubicBezTo>
                <a:lnTo>
                  <a:pt x="4824" y="781"/>
                </a:lnTo>
                <a:cubicBezTo>
                  <a:pt x="4836" y="789"/>
                  <a:pt x="4851" y="794"/>
                  <a:pt x="4870" y="794"/>
                </a:cubicBezTo>
                <a:cubicBezTo>
                  <a:pt x="4888" y="794"/>
                  <a:pt x="4903" y="789"/>
                  <a:pt x="4914" y="779"/>
                </a:cubicBezTo>
                <a:cubicBezTo>
                  <a:pt x="4925" y="769"/>
                  <a:pt x="4932" y="754"/>
                  <a:pt x="4933" y="735"/>
                </a:cubicBezTo>
                <a:cubicBezTo>
                  <a:pt x="4919" y="748"/>
                  <a:pt x="4900" y="754"/>
                  <a:pt x="4877" y="754"/>
                </a:cubicBezTo>
                <a:cubicBezTo>
                  <a:pt x="4861" y="754"/>
                  <a:pt x="4847" y="750"/>
                  <a:pt x="4833" y="744"/>
                </a:cubicBezTo>
                <a:cubicBezTo>
                  <a:pt x="4820" y="737"/>
                  <a:pt x="4810" y="728"/>
                  <a:pt x="4802" y="716"/>
                </a:cubicBezTo>
                <a:cubicBezTo>
                  <a:pt x="4794" y="704"/>
                  <a:pt x="4790" y="690"/>
                  <a:pt x="4790" y="674"/>
                </a:cubicBezTo>
                <a:cubicBezTo>
                  <a:pt x="4790" y="657"/>
                  <a:pt x="4795" y="642"/>
                  <a:pt x="4803" y="629"/>
                </a:cubicBezTo>
                <a:cubicBezTo>
                  <a:pt x="4812" y="616"/>
                  <a:pt x="4824" y="606"/>
                  <a:pt x="4839" y="599"/>
                </a:cubicBezTo>
                <a:cubicBezTo>
                  <a:pt x="4854" y="592"/>
                  <a:pt x="4871" y="588"/>
                  <a:pt x="4889" y="588"/>
                </a:cubicBezTo>
                <a:close/>
                <a:moveTo>
                  <a:pt x="4894" y="703"/>
                </a:moveTo>
                <a:cubicBezTo>
                  <a:pt x="4904" y="703"/>
                  <a:pt x="4913" y="700"/>
                  <a:pt x="4919" y="694"/>
                </a:cubicBezTo>
                <a:cubicBezTo>
                  <a:pt x="4926" y="688"/>
                  <a:pt x="4929" y="680"/>
                  <a:pt x="4929" y="671"/>
                </a:cubicBezTo>
                <a:cubicBezTo>
                  <a:pt x="4929" y="661"/>
                  <a:pt x="4926" y="654"/>
                  <a:pt x="4919" y="648"/>
                </a:cubicBezTo>
                <a:cubicBezTo>
                  <a:pt x="4913" y="642"/>
                  <a:pt x="4904" y="639"/>
                  <a:pt x="4893" y="639"/>
                </a:cubicBezTo>
                <a:cubicBezTo>
                  <a:pt x="4883" y="639"/>
                  <a:pt x="4875" y="642"/>
                  <a:pt x="4869" y="648"/>
                </a:cubicBezTo>
                <a:cubicBezTo>
                  <a:pt x="4862" y="653"/>
                  <a:pt x="4859" y="661"/>
                  <a:pt x="4859" y="671"/>
                </a:cubicBezTo>
                <a:cubicBezTo>
                  <a:pt x="4859" y="681"/>
                  <a:pt x="4862" y="688"/>
                  <a:pt x="4869" y="694"/>
                </a:cubicBezTo>
                <a:cubicBezTo>
                  <a:pt x="4875" y="700"/>
                  <a:pt x="4884" y="703"/>
                  <a:pt x="4894" y="703"/>
                </a:cubicBezTo>
                <a:close/>
                <a:moveTo>
                  <a:pt x="5160" y="694"/>
                </a:moveTo>
                <a:cubicBezTo>
                  <a:pt x="5181" y="698"/>
                  <a:pt x="5197" y="707"/>
                  <a:pt x="5208" y="720"/>
                </a:cubicBezTo>
                <a:cubicBezTo>
                  <a:pt x="5219" y="733"/>
                  <a:pt x="5225" y="748"/>
                  <a:pt x="5225" y="766"/>
                </a:cubicBezTo>
                <a:cubicBezTo>
                  <a:pt x="5225" y="781"/>
                  <a:pt x="5221" y="795"/>
                  <a:pt x="5213" y="808"/>
                </a:cubicBezTo>
                <a:cubicBezTo>
                  <a:pt x="5205" y="820"/>
                  <a:pt x="5192" y="831"/>
                  <a:pt x="5176" y="839"/>
                </a:cubicBezTo>
                <a:cubicBezTo>
                  <a:pt x="5159" y="846"/>
                  <a:pt x="5139" y="850"/>
                  <a:pt x="5115" y="850"/>
                </a:cubicBezTo>
                <a:cubicBezTo>
                  <a:pt x="5097" y="850"/>
                  <a:pt x="5080" y="848"/>
                  <a:pt x="5062" y="844"/>
                </a:cubicBezTo>
                <a:cubicBezTo>
                  <a:pt x="5045" y="839"/>
                  <a:pt x="5030" y="833"/>
                  <a:pt x="5017" y="825"/>
                </a:cubicBezTo>
                <a:lnTo>
                  <a:pt x="5043" y="772"/>
                </a:lnTo>
                <a:cubicBezTo>
                  <a:pt x="5053" y="778"/>
                  <a:pt x="5064" y="784"/>
                  <a:pt x="5076" y="787"/>
                </a:cubicBezTo>
                <a:cubicBezTo>
                  <a:pt x="5089" y="791"/>
                  <a:pt x="5101" y="793"/>
                  <a:pt x="5113" y="793"/>
                </a:cubicBezTo>
                <a:cubicBezTo>
                  <a:pt x="5125" y="793"/>
                  <a:pt x="5135" y="790"/>
                  <a:pt x="5142" y="786"/>
                </a:cubicBezTo>
                <a:cubicBezTo>
                  <a:pt x="5149" y="781"/>
                  <a:pt x="5153" y="775"/>
                  <a:pt x="5153" y="766"/>
                </a:cubicBezTo>
                <a:cubicBezTo>
                  <a:pt x="5153" y="750"/>
                  <a:pt x="5140" y="742"/>
                  <a:pt x="5114" y="742"/>
                </a:cubicBezTo>
                <a:lnTo>
                  <a:pt x="5084" y="742"/>
                </a:lnTo>
                <a:lnTo>
                  <a:pt x="5084" y="697"/>
                </a:lnTo>
                <a:lnTo>
                  <a:pt x="5129" y="648"/>
                </a:lnTo>
                <a:lnTo>
                  <a:pt x="5030" y="648"/>
                </a:lnTo>
                <a:lnTo>
                  <a:pt x="5030" y="593"/>
                </a:lnTo>
                <a:lnTo>
                  <a:pt x="5212" y="593"/>
                </a:lnTo>
                <a:lnTo>
                  <a:pt x="5212" y="638"/>
                </a:lnTo>
                <a:lnTo>
                  <a:pt x="5160" y="694"/>
                </a:lnTo>
                <a:close/>
                <a:moveTo>
                  <a:pt x="5356" y="593"/>
                </a:moveTo>
                <a:lnTo>
                  <a:pt x="5356" y="845"/>
                </a:lnTo>
                <a:lnTo>
                  <a:pt x="5284" y="845"/>
                </a:lnTo>
                <a:lnTo>
                  <a:pt x="5284" y="648"/>
                </a:lnTo>
                <a:lnTo>
                  <a:pt x="5238" y="648"/>
                </a:lnTo>
                <a:lnTo>
                  <a:pt x="5238" y="593"/>
                </a:lnTo>
                <a:lnTo>
                  <a:pt x="5356" y="593"/>
                </a:lnTo>
                <a:close/>
                <a:moveTo>
                  <a:pt x="5488" y="685"/>
                </a:moveTo>
                <a:cubicBezTo>
                  <a:pt x="5523" y="685"/>
                  <a:pt x="5549" y="692"/>
                  <a:pt x="5566" y="707"/>
                </a:cubicBezTo>
                <a:cubicBezTo>
                  <a:pt x="5583" y="721"/>
                  <a:pt x="5592" y="740"/>
                  <a:pt x="5592" y="764"/>
                </a:cubicBezTo>
                <a:cubicBezTo>
                  <a:pt x="5592" y="780"/>
                  <a:pt x="5588" y="794"/>
                  <a:pt x="5580" y="807"/>
                </a:cubicBezTo>
                <a:cubicBezTo>
                  <a:pt x="5572" y="820"/>
                  <a:pt x="5559" y="831"/>
                  <a:pt x="5543" y="839"/>
                </a:cubicBezTo>
                <a:cubicBezTo>
                  <a:pt x="5526" y="846"/>
                  <a:pt x="5506" y="850"/>
                  <a:pt x="5482" y="850"/>
                </a:cubicBezTo>
                <a:cubicBezTo>
                  <a:pt x="5464" y="850"/>
                  <a:pt x="5447" y="848"/>
                  <a:pt x="5429" y="844"/>
                </a:cubicBezTo>
                <a:cubicBezTo>
                  <a:pt x="5412" y="839"/>
                  <a:pt x="5397" y="833"/>
                  <a:pt x="5384" y="825"/>
                </a:cubicBezTo>
                <a:lnTo>
                  <a:pt x="5410" y="772"/>
                </a:lnTo>
                <a:cubicBezTo>
                  <a:pt x="5420" y="778"/>
                  <a:pt x="5431" y="784"/>
                  <a:pt x="5443" y="787"/>
                </a:cubicBezTo>
                <a:cubicBezTo>
                  <a:pt x="5455" y="791"/>
                  <a:pt x="5467" y="793"/>
                  <a:pt x="5480" y="793"/>
                </a:cubicBezTo>
                <a:cubicBezTo>
                  <a:pt x="5492" y="793"/>
                  <a:pt x="5502" y="790"/>
                  <a:pt x="5509" y="786"/>
                </a:cubicBezTo>
                <a:cubicBezTo>
                  <a:pt x="5516" y="781"/>
                  <a:pt x="5520" y="774"/>
                  <a:pt x="5520" y="766"/>
                </a:cubicBezTo>
                <a:cubicBezTo>
                  <a:pt x="5520" y="758"/>
                  <a:pt x="5516" y="751"/>
                  <a:pt x="5509" y="747"/>
                </a:cubicBezTo>
                <a:cubicBezTo>
                  <a:pt x="5502" y="743"/>
                  <a:pt x="5489" y="740"/>
                  <a:pt x="5471" y="740"/>
                </a:cubicBezTo>
                <a:lnTo>
                  <a:pt x="5403" y="740"/>
                </a:lnTo>
                <a:lnTo>
                  <a:pt x="5415" y="593"/>
                </a:lnTo>
                <a:lnTo>
                  <a:pt x="5576" y="593"/>
                </a:lnTo>
                <a:lnTo>
                  <a:pt x="5576" y="648"/>
                </a:lnTo>
                <a:lnTo>
                  <a:pt x="5474" y="648"/>
                </a:lnTo>
                <a:lnTo>
                  <a:pt x="5471" y="685"/>
                </a:lnTo>
                <a:lnTo>
                  <a:pt x="5488" y="685"/>
                </a:lnTo>
                <a:close/>
                <a:moveTo>
                  <a:pt x="4236" y="1307"/>
                </a:moveTo>
                <a:lnTo>
                  <a:pt x="4236" y="1363"/>
                </a:lnTo>
                <a:lnTo>
                  <a:pt x="4040" y="1363"/>
                </a:lnTo>
                <a:lnTo>
                  <a:pt x="4040" y="1319"/>
                </a:lnTo>
                <a:lnTo>
                  <a:pt x="4135" y="1230"/>
                </a:lnTo>
                <a:cubicBezTo>
                  <a:pt x="4144" y="1222"/>
                  <a:pt x="4150" y="1214"/>
                  <a:pt x="4153" y="1208"/>
                </a:cubicBezTo>
                <a:cubicBezTo>
                  <a:pt x="4156" y="1202"/>
                  <a:pt x="4158" y="1196"/>
                  <a:pt x="4158" y="1190"/>
                </a:cubicBezTo>
                <a:cubicBezTo>
                  <a:pt x="4158" y="1182"/>
                  <a:pt x="4155" y="1175"/>
                  <a:pt x="4149" y="1171"/>
                </a:cubicBezTo>
                <a:cubicBezTo>
                  <a:pt x="4144" y="1166"/>
                  <a:pt x="4136" y="1164"/>
                  <a:pt x="4125" y="1164"/>
                </a:cubicBezTo>
                <a:cubicBezTo>
                  <a:pt x="4116" y="1164"/>
                  <a:pt x="4107" y="1166"/>
                  <a:pt x="4099" y="1170"/>
                </a:cubicBezTo>
                <a:cubicBezTo>
                  <a:pt x="4092" y="1174"/>
                  <a:pt x="4085" y="1180"/>
                  <a:pt x="4080" y="1188"/>
                </a:cubicBezTo>
                <a:lnTo>
                  <a:pt x="4027" y="1159"/>
                </a:lnTo>
                <a:cubicBezTo>
                  <a:pt x="4037" y="1142"/>
                  <a:pt x="4051" y="1130"/>
                  <a:pt x="4069" y="1120"/>
                </a:cubicBezTo>
                <a:cubicBezTo>
                  <a:pt x="4086" y="1111"/>
                  <a:pt x="4107" y="1106"/>
                  <a:pt x="4132" y="1106"/>
                </a:cubicBezTo>
                <a:cubicBezTo>
                  <a:pt x="4151" y="1106"/>
                  <a:pt x="4168" y="1109"/>
                  <a:pt x="4183" y="1116"/>
                </a:cubicBezTo>
                <a:cubicBezTo>
                  <a:pt x="4197" y="1122"/>
                  <a:pt x="4209" y="1131"/>
                  <a:pt x="4217" y="1142"/>
                </a:cubicBezTo>
                <a:cubicBezTo>
                  <a:pt x="4225" y="1154"/>
                  <a:pt x="4230" y="1167"/>
                  <a:pt x="4230" y="1183"/>
                </a:cubicBezTo>
                <a:cubicBezTo>
                  <a:pt x="4230" y="1197"/>
                  <a:pt x="4227" y="1209"/>
                  <a:pt x="4221" y="1222"/>
                </a:cubicBezTo>
                <a:cubicBezTo>
                  <a:pt x="4215" y="1234"/>
                  <a:pt x="4204" y="1247"/>
                  <a:pt x="4187" y="1263"/>
                </a:cubicBezTo>
                <a:lnTo>
                  <a:pt x="4139" y="1307"/>
                </a:lnTo>
                <a:lnTo>
                  <a:pt x="4236" y="1307"/>
                </a:lnTo>
                <a:close/>
                <a:moveTo>
                  <a:pt x="4369" y="1368"/>
                </a:moveTo>
                <a:cubicBezTo>
                  <a:pt x="4347" y="1368"/>
                  <a:pt x="4328" y="1363"/>
                  <a:pt x="4311" y="1353"/>
                </a:cubicBezTo>
                <a:cubicBezTo>
                  <a:pt x="4294" y="1342"/>
                  <a:pt x="4281" y="1327"/>
                  <a:pt x="4272" y="1308"/>
                </a:cubicBezTo>
                <a:cubicBezTo>
                  <a:pt x="4262" y="1288"/>
                  <a:pt x="4258" y="1264"/>
                  <a:pt x="4258" y="1237"/>
                </a:cubicBezTo>
                <a:cubicBezTo>
                  <a:pt x="4258" y="1210"/>
                  <a:pt x="4262" y="1187"/>
                  <a:pt x="4272" y="1167"/>
                </a:cubicBezTo>
                <a:cubicBezTo>
                  <a:pt x="4281" y="1147"/>
                  <a:pt x="4294" y="1132"/>
                  <a:pt x="4311" y="1122"/>
                </a:cubicBezTo>
                <a:cubicBezTo>
                  <a:pt x="4328" y="1111"/>
                  <a:pt x="4347" y="1106"/>
                  <a:pt x="4369" y="1106"/>
                </a:cubicBezTo>
                <a:cubicBezTo>
                  <a:pt x="4390" y="1106"/>
                  <a:pt x="4409" y="1111"/>
                  <a:pt x="4426" y="1122"/>
                </a:cubicBezTo>
                <a:cubicBezTo>
                  <a:pt x="4443" y="1132"/>
                  <a:pt x="4456" y="1147"/>
                  <a:pt x="4466" y="1167"/>
                </a:cubicBezTo>
                <a:cubicBezTo>
                  <a:pt x="4475" y="1187"/>
                  <a:pt x="4480" y="1210"/>
                  <a:pt x="4480" y="1237"/>
                </a:cubicBezTo>
                <a:cubicBezTo>
                  <a:pt x="4480" y="1264"/>
                  <a:pt x="4475" y="1288"/>
                  <a:pt x="4466" y="1308"/>
                </a:cubicBezTo>
                <a:cubicBezTo>
                  <a:pt x="4456" y="1327"/>
                  <a:pt x="4443" y="1342"/>
                  <a:pt x="4426" y="1353"/>
                </a:cubicBezTo>
                <a:cubicBezTo>
                  <a:pt x="4409" y="1363"/>
                  <a:pt x="4390" y="1368"/>
                  <a:pt x="4369" y="1368"/>
                </a:cubicBezTo>
                <a:close/>
                <a:moveTo>
                  <a:pt x="4369" y="1310"/>
                </a:moveTo>
                <a:cubicBezTo>
                  <a:pt x="4381" y="1310"/>
                  <a:pt x="4390" y="1304"/>
                  <a:pt x="4398" y="1292"/>
                </a:cubicBezTo>
                <a:cubicBezTo>
                  <a:pt x="4405" y="1281"/>
                  <a:pt x="4408" y="1262"/>
                  <a:pt x="4408" y="1237"/>
                </a:cubicBezTo>
                <a:cubicBezTo>
                  <a:pt x="4408" y="1212"/>
                  <a:pt x="4405" y="1194"/>
                  <a:pt x="4398" y="1182"/>
                </a:cubicBezTo>
                <a:cubicBezTo>
                  <a:pt x="4390" y="1170"/>
                  <a:pt x="4381" y="1164"/>
                  <a:pt x="4369" y="1164"/>
                </a:cubicBezTo>
                <a:cubicBezTo>
                  <a:pt x="4357" y="1164"/>
                  <a:pt x="4347" y="1170"/>
                  <a:pt x="4340" y="1182"/>
                </a:cubicBezTo>
                <a:cubicBezTo>
                  <a:pt x="4333" y="1194"/>
                  <a:pt x="4329" y="1212"/>
                  <a:pt x="4329" y="1237"/>
                </a:cubicBezTo>
                <a:cubicBezTo>
                  <a:pt x="4329" y="1262"/>
                  <a:pt x="4333" y="1281"/>
                  <a:pt x="4340" y="1292"/>
                </a:cubicBezTo>
                <a:cubicBezTo>
                  <a:pt x="4347" y="1304"/>
                  <a:pt x="4357" y="1310"/>
                  <a:pt x="4369" y="1310"/>
                </a:cubicBezTo>
                <a:close/>
                <a:moveTo>
                  <a:pt x="4613" y="1111"/>
                </a:moveTo>
                <a:lnTo>
                  <a:pt x="4613" y="1363"/>
                </a:lnTo>
                <a:lnTo>
                  <a:pt x="4541" y="1363"/>
                </a:lnTo>
                <a:lnTo>
                  <a:pt x="4541" y="1166"/>
                </a:lnTo>
                <a:lnTo>
                  <a:pt x="4495" y="1166"/>
                </a:lnTo>
                <a:lnTo>
                  <a:pt x="4495" y="1111"/>
                </a:lnTo>
                <a:lnTo>
                  <a:pt x="4613" y="1111"/>
                </a:lnTo>
                <a:close/>
                <a:moveTo>
                  <a:pt x="4759" y="1111"/>
                </a:moveTo>
                <a:lnTo>
                  <a:pt x="4759" y="1363"/>
                </a:lnTo>
                <a:lnTo>
                  <a:pt x="4687" y="1363"/>
                </a:lnTo>
                <a:lnTo>
                  <a:pt x="4687" y="1166"/>
                </a:lnTo>
                <a:lnTo>
                  <a:pt x="4641" y="1166"/>
                </a:lnTo>
                <a:lnTo>
                  <a:pt x="4641" y="1111"/>
                </a:lnTo>
                <a:lnTo>
                  <a:pt x="4759" y="1111"/>
                </a:lnTo>
                <a:close/>
                <a:moveTo>
                  <a:pt x="4889" y="1106"/>
                </a:moveTo>
                <a:cubicBezTo>
                  <a:pt x="4925" y="1106"/>
                  <a:pt x="4954" y="1117"/>
                  <a:pt x="4974" y="1138"/>
                </a:cubicBezTo>
                <a:cubicBezTo>
                  <a:pt x="4995" y="1160"/>
                  <a:pt x="5006" y="1190"/>
                  <a:pt x="5006" y="1230"/>
                </a:cubicBezTo>
                <a:cubicBezTo>
                  <a:pt x="5006" y="1259"/>
                  <a:pt x="5000" y="1284"/>
                  <a:pt x="4989" y="1305"/>
                </a:cubicBezTo>
                <a:cubicBezTo>
                  <a:pt x="4978" y="1325"/>
                  <a:pt x="4962" y="1341"/>
                  <a:pt x="4942" y="1352"/>
                </a:cubicBezTo>
                <a:cubicBezTo>
                  <a:pt x="4922" y="1363"/>
                  <a:pt x="4898" y="1368"/>
                  <a:pt x="4872" y="1368"/>
                </a:cubicBezTo>
                <a:cubicBezTo>
                  <a:pt x="4857" y="1368"/>
                  <a:pt x="4844" y="1367"/>
                  <a:pt x="4831" y="1363"/>
                </a:cubicBezTo>
                <a:cubicBezTo>
                  <a:pt x="4818" y="1360"/>
                  <a:pt x="4807" y="1356"/>
                  <a:pt x="4798" y="1350"/>
                </a:cubicBezTo>
                <a:lnTo>
                  <a:pt x="4824" y="1299"/>
                </a:lnTo>
                <a:cubicBezTo>
                  <a:pt x="4836" y="1307"/>
                  <a:pt x="4851" y="1312"/>
                  <a:pt x="4870" y="1312"/>
                </a:cubicBezTo>
                <a:cubicBezTo>
                  <a:pt x="4888" y="1312"/>
                  <a:pt x="4903" y="1307"/>
                  <a:pt x="4914" y="1297"/>
                </a:cubicBezTo>
                <a:cubicBezTo>
                  <a:pt x="4925" y="1287"/>
                  <a:pt x="4932" y="1272"/>
                  <a:pt x="4933" y="1253"/>
                </a:cubicBezTo>
                <a:cubicBezTo>
                  <a:pt x="4919" y="1266"/>
                  <a:pt x="4900" y="1272"/>
                  <a:pt x="4877" y="1272"/>
                </a:cubicBezTo>
                <a:cubicBezTo>
                  <a:pt x="4861" y="1272"/>
                  <a:pt x="4847" y="1268"/>
                  <a:pt x="4833" y="1262"/>
                </a:cubicBezTo>
                <a:cubicBezTo>
                  <a:pt x="4820" y="1255"/>
                  <a:pt x="4810" y="1246"/>
                  <a:pt x="4802" y="1234"/>
                </a:cubicBezTo>
                <a:cubicBezTo>
                  <a:pt x="4794" y="1222"/>
                  <a:pt x="4790" y="1208"/>
                  <a:pt x="4790" y="1192"/>
                </a:cubicBezTo>
                <a:cubicBezTo>
                  <a:pt x="4790" y="1175"/>
                  <a:pt x="4795" y="1160"/>
                  <a:pt x="4803" y="1147"/>
                </a:cubicBezTo>
                <a:cubicBezTo>
                  <a:pt x="4812" y="1134"/>
                  <a:pt x="4824" y="1124"/>
                  <a:pt x="4839" y="1117"/>
                </a:cubicBezTo>
                <a:cubicBezTo>
                  <a:pt x="4854" y="1110"/>
                  <a:pt x="4871" y="1106"/>
                  <a:pt x="4889" y="1106"/>
                </a:cubicBezTo>
                <a:close/>
                <a:moveTo>
                  <a:pt x="4894" y="1221"/>
                </a:moveTo>
                <a:cubicBezTo>
                  <a:pt x="4904" y="1221"/>
                  <a:pt x="4913" y="1218"/>
                  <a:pt x="4919" y="1212"/>
                </a:cubicBezTo>
                <a:cubicBezTo>
                  <a:pt x="4926" y="1206"/>
                  <a:pt x="4929" y="1198"/>
                  <a:pt x="4929" y="1189"/>
                </a:cubicBezTo>
                <a:cubicBezTo>
                  <a:pt x="4929" y="1179"/>
                  <a:pt x="4926" y="1172"/>
                  <a:pt x="4919" y="1166"/>
                </a:cubicBezTo>
                <a:cubicBezTo>
                  <a:pt x="4913" y="1160"/>
                  <a:pt x="4904" y="1157"/>
                  <a:pt x="4893" y="1157"/>
                </a:cubicBezTo>
                <a:cubicBezTo>
                  <a:pt x="4883" y="1157"/>
                  <a:pt x="4875" y="1160"/>
                  <a:pt x="4869" y="1166"/>
                </a:cubicBezTo>
                <a:cubicBezTo>
                  <a:pt x="4862" y="1171"/>
                  <a:pt x="4859" y="1179"/>
                  <a:pt x="4859" y="1189"/>
                </a:cubicBezTo>
                <a:cubicBezTo>
                  <a:pt x="4859" y="1199"/>
                  <a:pt x="4862" y="1206"/>
                  <a:pt x="4869" y="1212"/>
                </a:cubicBezTo>
                <a:cubicBezTo>
                  <a:pt x="4875" y="1218"/>
                  <a:pt x="4884" y="1221"/>
                  <a:pt x="4894" y="1221"/>
                </a:cubicBezTo>
                <a:close/>
                <a:moveTo>
                  <a:pt x="5169" y="1368"/>
                </a:moveTo>
                <a:cubicBezTo>
                  <a:pt x="5143" y="1368"/>
                  <a:pt x="5119" y="1363"/>
                  <a:pt x="5098" y="1352"/>
                </a:cubicBezTo>
                <a:cubicBezTo>
                  <a:pt x="5077" y="1340"/>
                  <a:pt x="5061" y="1325"/>
                  <a:pt x="5049" y="1305"/>
                </a:cubicBezTo>
                <a:cubicBezTo>
                  <a:pt x="5037" y="1285"/>
                  <a:pt x="5031" y="1262"/>
                  <a:pt x="5031" y="1237"/>
                </a:cubicBezTo>
                <a:cubicBezTo>
                  <a:pt x="5031" y="1212"/>
                  <a:pt x="5037" y="1189"/>
                  <a:pt x="5049" y="1170"/>
                </a:cubicBezTo>
                <a:cubicBezTo>
                  <a:pt x="5061" y="1150"/>
                  <a:pt x="5077" y="1134"/>
                  <a:pt x="5098" y="1123"/>
                </a:cubicBezTo>
                <a:cubicBezTo>
                  <a:pt x="5119" y="1112"/>
                  <a:pt x="5143" y="1106"/>
                  <a:pt x="5169" y="1106"/>
                </a:cubicBezTo>
                <a:cubicBezTo>
                  <a:pt x="5192" y="1106"/>
                  <a:pt x="5213" y="1110"/>
                  <a:pt x="5232" y="1118"/>
                </a:cubicBezTo>
                <a:cubicBezTo>
                  <a:pt x="5250" y="1127"/>
                  <a:pt x="5265" y="1138"/>
                  <a:pt x="5278" y="1154"/>
                </a:cubicBezTo>
                <a:lnTo>
                  <a:pt x="5232" y="1195"/>
                </a:lnTo>
                <a:cubicBezTo>
                  <a:pt x="5216" y="1175"/>
                  <a:pt x="5196" y="1165"/>
                  <a:pt x="5173" y="1165"/>
                </a:cubicBezTo>
                <a:cubicBezTo>
                  <a:pt x="5159" y="1165"/>
                  <a:pt x="5147" y="1168"/>
                  <a:pt x="5136" y="1174"/>
                </a:cubicBezTo>
                <a:cubicBezTo>
                  <a:pt x="5126" y="1180"/>
                  <a:pt x="5117" y="1189"/>
                  <a:pt x="5111" y="1200"/>
                </a:cubicBezTo>
                <a:cubicBezTo>
                  <a:pt x="5106" y="1211"/>
                  <a:pt x="5103" y="1223"/>
                  <a:pt x="5103" y="1237"/>
                </a:cubicBezTo>
                <a:cubicBezTo>
                  <a:pt x="5103" y="1251"/>
                  <a:pt x="5106" y="1264"/>
                  <a:pt x="5111" y="1275"/>
                </a:cubicBezTo>
                <a:cubicBezTo>
                  <a:pt x="5117" y="1286"/>
                  <a:pt x="5126" y="1294"/>
                  <a:pt x="5136" y="1300"/>
                </a:cubicBezTo>
                <a:cubicBezTo>
                  <a:pt x="5147" y="1306"/>
                  <a:pt x="5159" y="1309"/>
                  <a:pt x="5173" y="1309"/>
                </a:cubicBezTo>
                <a:cubicBezTo>
                  <a:pt x="5196" y="1309"/>
                  <a:pt x="5216" y="1299"/>
                  <a:pt x="5232" y="1280"/>
                </a:cubicBezTo>
                <a:lnTo>
                  <a:pt x="5278" y="1321"/>
                </a:lnTo>
                <a:cubicBezTo>
                  <a:pt x="5265" y="1336"/>
                  <a:pt x="5250" y="1348"/>
                  <a:pt x="5232" y="1356"/>
                </a:cubicBezTo>
                <a:cubicBezTo>
                  <a:pt x="5213" y="1364"/>
                  <a:pt x="5192" y="1368"/>
                  <a:pt x="5169" y="1368"/>
                </a:cubicBezTo>
                <a:close/>
                <a:moveTo>
                  <a:pt x="5310" y="1111"/>
                </a:moveTo>
                <a:lnTo>
                  <a:pt x="5381" y="1111"/>
                </a:lnTo>
                <a:lnTo>
                  <a:pt x="5381" y="1307"/>
                </a:lnTo>
                <a:lnTo>
                  <a:pt x="5501" y="1307"/>
                </a:lnTo>
                <a:lnTo>
                  <a:pt x="5501" y="1363"/>
                </a:lnTo>
                <a:lnTo>
                  <a:pt x="5310" y="1363"/>
                </a:lnTo>
                <a:lnTo>
                  <a:pt x="5310" y="1111"/>
                </a:lnTo>
                <a:close/>
                <a:moveTo>
                  <a:pt x="5711" y="1307"/>
                </a:moveTo>
                <a:lnTo>
                  <a:pt x="5711" y="1363"/>
                </a:lnTo>
                <a:lnTo>
                  <a:pt x="5515" y="1363"/>
                </a:lnTo>
                <a:lnTo>
                  <a:pt x="5515" y="1319"/>
                </a:lnTo>
                <a:lnTo>
                  <a:pt x="5610" y="1230"/>
                </a:lnTo>
                <a:cubicBezTo>
                  <a:pt x="5619" y="1222"/>
                  <a:pt x="5625" y="1214"/>
                  <a:pt x="5628" y="1208"/>
                </a:cubicBezTo>
                <a:cubicBezTo>
                  <a:pt x="5631" y="1202"/>
                  <a:pt x="5633" y="1196"/>
                  <a:pt x="5633" y="1190"/>
                </a:cubicBezTo>
                <a:cubicBezTo>
                  <a:pt x="5633" y="1182"/>
                  <a:pt x="5630" y="1175"/>
                  <a:pt x="5624" y="1171"/>
                </a:cubicBezTo>
                <a:cubicBezTo>
                  <a:pt x="5619" y="1166"/>
                  <a:pt x="5611" y="1164"/>
                  <a:pt x="5600" y="1164"/>
                </a:cubicBezTo>
                <a:cubicBezTo>
                  <a:pt x="5591" y="1164"/>
                  <a:pt x="5582" y="1166"/>
                  <a:pt x="5574" y="1170"/>
                </a:cubicBezTo>
                <a:cubicBezTo>
                  <a:pt x="5567" y="1174"/>
                  <a:pt x="5560" y="1180"/>
                  <a:pt x="5555" y="1188"/>
                </a:cubicBezTo>
                <a:lnTo>
                  <a:pt x="5502" y="1159"/>
                </a:lnTo>
                <a:cubicBezTo>
                  <a:pt x="5512" y="1142"/>
                  <a:pt x="5526" y="1130"/>
                  <a:pt x="5544" y="1120"/>
                </a:cubicBezTo>
                <a:cubicBezTo>
                  <a:pt x="5561" y="1111"/>
                  <a:pt x="5582" y="1106"/>
                  <a:pt x="5607" y="1106"/>
                </a:cubicBezTo>
                <a:cubicBezTo>
                  <a:pt x="5626" y="1106"/>
                  <a:pt x="5643" y="1109"/>
                  <a:pt x="5658" y="1116"/>
                </a:cubicBezTo>
                <a:cubicBezTo>
                  <a:pt x="5672" y="1122"/>
                  <a:pt x="5684" y="1131"/>
                  <a:pt x="5692" y="1142"/>
                </a:cubicBezTo>
                <a:cubicBezTo>
                  <a:pt x="5700" y="1154"/>
                  <a:pt x="5705" y="1167"/>
                  <a:pt x="5705" y="1183"/>
                </a:cubicBezTo>
                <a:cubicBezTo>
                  <a:pt x="5705" y="1197"/>
                  <a:pt x="5702" y="1209"/>
                  <a:pt x="5696" y="1222"/>
                </a:cubicBezTo>
                <a:cubicBezTo>
                  <a:pt x="5690" y="1234"/>
                  <a:pt x="5679" y="1247"/>
                  <a:pt x="5662" y="1263"/>
                </a:cubicBezTo>
                <a:lnTo>
                  <a:pt x="5614" y="1307"/>
                </a:lnTo>
                <a:lnTo>
                  <a:pt x="5711" y="1307"/>
                </a:lnTo>
                <a:close/>
                <a:moveTo>
                  <a:pt x="5914" y="1314"/>
                </a:moveTo>
                <a:lnTo>
                  <a:pt x="5808" y="1314"/>
                </a:lnTo>
                <a:lnTo>
                  <a:pt x="5788" y="1363"/>
                </a:lnTo>
                <a:lnTo>
                  <a:pt x="5715" y="1363"/>
                </a:lnTo>
                <a:lnTo>
                  <a:pt x="5827" y="1111"/>
                </a:lnTo>
                <a:lnTo>
                  <a:pt x="5897" y="1111"/>
                </a:lnTo>
                <a:lnTo>
                  <a:pt x="6008" y="1363"/>
                </a:lnTo>
                <a:lnTo>
                  <a:pt x="5934" y="1363"/>
                </a:lnTo>
                <a:lnTo>
                  <a:pt x="5914" y="1314"/>
                </a:lnTo>
                <a:close/>
                <a:moveTo>
                  <a:pt x="5894" y="1262"/>
                </a:moveTo>
                <a:lnTo>
                  <a:pt x="5861" y="1181"/>
                </a:lnTo>
                <a:lnTo>
                  <a:pt x="5829" y="1262"/>
                </a:lnTo>
                <a:lnTo>
                  <a:pt x="5894" y="1262"/>
                </a:lnTo>
                <a:close/>
                <a:moveTo>
                  <a:pt x="4108" y="1686"/>
                </a:moveTo>
                <a:lnTo>
                  <a:pt x="4031" y="1686"/>
                </a:lnTo>
                <a:lnTo>
                  <a:pt x="4031" y="1629"/>
                </a:lnTo>
                <a:lnTo>
                  <a:pt x="4257" y="1629"/>
                </a:lnTo>
                <a:lnTo>
                  <a:pt x="4257" y="1686"/>
                </a:lnTo>
                <a:lnTo>
                  <a:pt x="4180" y="1686"/>
                </a:lnTo>
                <a:lnTo>
                  <a:pt x="4180" y="1881"/>
                </a:lnTo>
                <a:lnTo>
                  <a:pt x="4108" y="1881"/>
                </a:lnTo>
                <a:lnTo>
                  <a:pt x="4108" y="1686"/>
                </a:lnTo>
                <a:close/>
                <a:moveTo>
                  <a:pt x="4407" y="1683"/>
                </a:moveTo>
                <a:cubicBezTo>
                  <a:pt x="4432" y="1683"/>
                  <a:pt x="4451" y="1690"/>
                  <a:pt x="4466" y="1704"/>
                </a:cubicBezTo>
                <a:cubicBezTo>
                  <a:pt x="4481" y="1719"/>
                  <a:pt x="4488" y="1741"/>
                  <a:pt x="4488" y="1770"/>
                </a:cubicBezTo>
                <a:lnTo>
                  <a:pt x="4488" y="1881"/>
                </a:lnTo>
                <a:lnTo>
                  <a:pt x="4420" y="1881"/>
                </a:lnTo>
                <a:lnTo>
                  <a:pt x="4420" y="1781"/>
                </a:lnTo>
                <a:cubicBezTo>
                  <a:pt x="4420" y="1754"/>
                  <a:pt x="4409" y="1741"/>
                  <a:pt x="4388" y="1741"/>
                </a:cubicBezTo>
                <a:cubicBezTo>
                  <a:pt x="4376" y="1741"/>
                  <a:pt x="4366" y="1745"/>
                  <a:pt x="4359" y="1752"/>
                </a:cubicBezTo>
                <a:cubicBezTo>
                  <a:pt x="4352" y="1760"/>
                  <a:pt x="4349" y="1772"/>
                  <a:pt x="4349" y="1787"/>
                </a:cubicBezTo>
                <a:lnTo>
                  <a:pt x="4349" y="1881"/>
                </a:lnTo>
                <a:lnTo>
                  <a:pt x="4280" y="1881"/>
                </a:lnTo>
                <a:lnTo>
                  <a:pt x="4280" y="1614"/>
                </a:lnTo>
                <a:lnTo>
                  <a:pt x="4349" y="1614"/>
                </a:lnTo>
                <a:lnTo>
                  <a:pt x="4349" y="1704"/>
                </a:lnTo>
                <a:cubicBezTo>
                  <a:pt x="4356" y="1697"/>
                  <a:pt x="4365" y="1692"/>
                  <a:pt x="4375" y="1688"/>
                </a:cubicBezTo>
                <a:cubicBezTo>
                  <a:pt x="4385" y="1685"/>
                  <a:pt x="4396" y="1683"/>
                  <a:pt x="4407" y="1683"/>
                </a:cubicBezTo>
                <a:close/>
                <a:moveTo>
                  <a:pt x="4623" y="1886"/>
                </a:moveTo>
                <a:cubicBezTo>
                  <a:pt x="4603" y="1886"/>
                  <a:pt x="4583" y="1884"/>
                  <a:pt x="4564" y="1879"/>
                </a:cubicBezTo>
                <a:cubicBezTo>
                  <a:pt x="4545" y="1874"/>
                  <a:pt x="4529" y="1867"/>
                  <a:pt x="4517" y="1859"/>
                </a:cubicBezTo>
                <a:lnTo>
                  <a:pt x="4540" y="1806"/>
                </a:lnTo>
                <a:cubicBezTo>
                  <a:pt x="4552" y="1813"/>
                  <a:pt x="4565" y="1819"/>
                  <a:pt x="4580" y="1824"/>
                </a:cubicBezTo>
                <a:cubicBezTo>
                  <a:pt x="4594" y="1829"/>
                  <a:pt x="4609" y="1831"/>
                  <a:pt x="4624" y="1831"/>
                </a:cubicBezTo>
                <a:cubicBezTo>
                  <a:pt x="4651" y="1831"/>
                  <a:pt x="4665" y="1824"/>
                  <a:pt x="4665" y="1810"/>
                </a:cubicBezTo>
                <a:cubicBezTo>
                  <a:pt x="4665" y="1803"/>
                  <a:pt x="4661" y="1798"/>
                  <a:pt x="4653" y="1794"/>
                </a:cubicBezTo>
                <a:cubicBezTo>
                  <a:pt x="4645" y="1791"/>
                  <a:pt x="4633" y="1787"/>
                  <a:pt x="4615" y="1783"/>
                </a:cubicBezTo>
                <a:cubicBezTo>
                  <a:pt x="4596" y="1779"/>
                  <a:pt x="4580" y="1775"/>
                  <a:pt x="4568" y="1770"/>
                </a:cubicBezTo>
                <a:cubicBezTo>
                  <a:pt x="4555" y="1765"/>
                  <a:pt x="4544" y="1758"/>
                  <a:pt x="4535" y="1748"/>
                </a:cubicBezTo>
                <a:cubicBezTo>
                  <a:pt x="4526" y="1737"/>
                  <a:pt x="4521" y="1723"/>
                  <a:pt x="4521" y="1706"/>
                </a:cubicBezTo>
                <a:cubicBezTo>
                  <a:pt x="4521" y="1691"/>
                  <a:pt x="4525" y="1677"/>
                  <a:pt x="4534" y="1664"/>
                </a:cubicBezTo>
                <a:cubicBezTo>
                  <a:pt x="4542" y="1652"/>
                  <a:pt x="4555" y="1642"/>
                  <a:pt x="4572" y="1635"/>
                </a:cubicBezTo>
                <a:cubicBezTo>
                  <a:pt x="4588" y="1628"/>
                  <a:pt x="4609" y="1624"/>
                  <a:pt x="4633" y="1624"/>
                </a:cubicBezTo>
                <a:cubicBezTo>
                  <a:pt x="4649" y="1624"/>
                  <a:pt x="4666" y="1626"/>
                  <a:pt x="4682" y="1630"/>
                </a:cubicBezTo>
                <a:cubicBezTo>
                  <a:pt x="4698" y="1633"/>
                  <a:pt x="4712" y="1639"/>
                  <a:pt x="4724" y="1646"/>
                </a:cubicBezTo>
                <a:lnTo>
                  <a:pt x="4702" y="1699"/>
                </a:lnTo>
                <a:cubicBezTo>
                  <a:pt x="4678" y="1686"/>
                  <a:pt x="4655" y="1680"/>
                  <a:pt x="4633" y="1680"/>
                </a:cubicBezTo>
                <a:cubicBezTo>
                  <a:pt x="4618" y="1680"/>
                  <a:pt x="4608" y="1682"/>
                  <a:pt x="4602" y="1686"/>
                </a:cubicBezTo>
                <a:cubicBezTo>
                  <a:pt x="4595" y="1690"/>
                  <a:pt x="4592" y="1696"/>
                  <a:pt x="4592" y="1702"/>
                </a:cubicBezTo>
                <a:cubicBezTo>
                  <a:pt x="4592" y="1709"/>
                  <a:pt x="4596" y="1714"/>
                  <a:pt x="4603" y="1717"/>
                </a:cubicBezTo>
                <a:cubicBezTo>
                  <a:pt x="4611" y="1721"/>
                  <a:pt x="4623" y="1724"/>
                  <a:pt x="4640" y="1728"/>
                </a:cubicBezTo>
                <a:cubicBezTo>
                  <a:pt x="4660" y="1732"/>
                  <a:pt x="4676" y="1736"/>
                  <a:pt x="4688" y="1741"/>
                </a:cubicBezTo>
                <a:cubicBezTo>
                  <a:pt x="4701" y="1746"/>
                  <a:pt x="4712" y="1753"/>
                  <a:pt x="4721" y="1763"/>
                </a:cubicBezTo>
                <a:cubicBezTo>
                  <a:pt x="4730" y="1774"/>
                  <a:pt x="4735" y="1787"/>
                  <a:pt x="4735" y="1805"/>
                </a:cubicBezTo>
                <a:cubicBezTo>
                  <a:pt x="4735" y="1820"/>
                  <a:pt x="4731" y="1834"/>
                  <a:pt x="4722" y="1846"/>
                </a:cubicBezTo>
                <a:cubicBezTo>
                  <a:pt x="4714" y="1858"/>
                  <a:pt x="4701" y="1868"/>
                  <a:pt x="4684" y="1875"/>
                </a:cubicBezTo>
                <a:cubicBezTo>
                  <a:pt x="4668" y="1883"/>
                  <a:pt x="4647" y="1886"/>
                  <a:pt x="4623" y="1886"/>
                </a:cubicBezTo>
                <a:close/>
                <a:moveTo>
                  <a:pt x="4793" y="1884"/>
                </a:moveTo>
                <a:cubicBezTo>
                  <a:pt x="4782" y="1884"/>
                  <a:pt x="4772" y="1881"/>
                  <a:pt x="4764" y="1873"/>
                </a:cubicBezTo>
                <a:cubicBezTo>
                  <a:pt x="4756" y="1865"/>
                  <a:pt x="4752" y="1856"/>
                  <a:pt x="4752" y="1844"/>
                </a:cubicBezTo>
                <a:cubicBezTo>
                  <a:pt x="4752" y="1832"/>
                  <a:pt x="4756" y="1822"/>
                  <a:pt x="4764" y="1815"/>
                </a:cubicBezTo>
                <a:cubicBezTo>
                  <a:pt x="4772" y="1807"/>
                  <a:pt x="4781" y="1803"/>
                  <a:pt x="4793" y="1803"/>
                </a:cubicBezTo>
                <a:cubicBezTo>
                  <a:pt x="4805" y="1803"/>
                  <a:pt x="4815" y="1807"/>
                  <a:pt x="4823" y="1815"/>
                </a:cubicBezTo>
                <a:cubicBezTo>
                  <a:pt x="4830" y="1822"/>
                  <a:pt x="4834" y="1832"/>
                  <a:pt x="4834" y="1844"/>
                </a:cubicBezTo>
                <a:cubicBezTo>
                  <a:pt x="4834" y="1856"/>
                  <a:pt x="4830" y="1865"/>
                  <a:pt x="4823" y="1873"/>
                </a:cubicBezTo>
                <a:cubicBezTo>
                  <a:pt x="4815" y="1881"/>
                  <a:pt x="4805" y="1884"/>
                  <a:pt x="4793" y="1884"/>
                </a:cubicBezTo>
                <a:close/>
                <a:moveTo>
                  <a:pt x="4981" y="1629"/>
                </a:moveTo>
                <a:lnTo>
                  <a:pt x="5100" y="1629"/>
                </a:lnTo>
                <a:cubicBezTo>
                  <a:pt x="5127" y="1629"/>
                  <a:pt x="5152" y="1634"/>
                  <a:pt x="5173" y="1645"/>
                </a:cubicBezTo>
                <a:cubicBezTo>
                  <a:pt x="5195" y="1655"/>
                  <a:pt x="5211" y="1670"/>
                  <a:pt x="5223" y="1689"/>
                </a:cubicBezTo>
                <a:cubicBezTo>
                  <a:pt x="5235" y="1708"/>
                  <a:pt x="5241" y="1730"/>
                  <a:pt x="5241" y="1755"/>
                </a:cubicBezTo>
                <a:cubicBezTo>
                  <a:pt x="5241" y="1781"/>
                  <a:pt x="5235" y="1803"/>
                  <a:pt x="5223" y="1822"/>
                </a:cubicBezTo>
                <a:cubicBezTo>
                  <a:pt x="5211" y="1841"/>
                  <a:pt x="5195" y="1855"/>
                  <a:pt x="5173" y="1866"/>
                </a:cubicBezTo>
                <a:cubicBezTo>
                  <a:pt x="5152" y="1876"/>
                  <a:pt x="5127" y="1881"/>
                  <a:pt x="5100" y="1881"/>
                </a:cubicBezTo>
                <a:lnTo>
                  <a:pt x="4981" y="1881"/>
                </a:lnTo>
                <a:lnTo>
                  <a:pt x="4981" y="1629"/>
                </a:lnTo>
                <a:close/>
                <a:moveTo>
                  <a:pt x="5097" y="1824"/>
                </a:moveTo>
                <a:cubicBezTo>
                  <a:pt x="5119" y="1824"/>
                  <a:pt x="5136" y="1818"/>
                  <a:pt x="5149" y="1806"/>
                </a:cubicBezTo>
                <a:cubicBezTo>
                  <a:pt x="5162" y="1794"/>
                  <a:pt x="5169" y="1777"/>
                  <a:pt x="5169" y="1755"/>
                </a:cubicBezTo>
                <a:cubicBezTo>
                  <a:pt x="5169" y="1734"/>
                  <a:pt x="5162" y="1717"/>
                  <a:pt x="5149" y="1704"/>
                </a:cubicBezTo>
                <a:cubicBezTo>
                  <a:pt x="5136" y="1692"/>
                  <a:pt x="5119" y="1686"/>
                  <a:pt x="5097" y="1686"/>
                </a:cubicBezTo>
                <a:lnTo>
                  <a:pt x="5052" y="1686"/>
                </a:lnTo>
                <a:lnTo>
                  <a:pt x="5052" y="1824"/>
                </a:lnTo>
                <a:lnTo>
                  <a:pt x="5097" y="1824"/>
                </a:lnTo>
                <a:close/>
                <a:moveTo>
                  <a:pt x="4948" y="1731"/>
                </a:moveTo>
                <a:lnTo>
                  <a:pt x="5110" y="1731"/>
                </a:lnTo>
                <a:lnTo>
                  <a:pt x="5110" y="1775"/>
                </a:lnTo>
                <a:lnTo>
                  <a:pt x="4948" y="1775"/>
                </a:lnTo>
                <a:lnTo>
                  <a:pt x="4948" y="1731"/>
                </a:lnTo>
                <a:close/>
                <a:moveTo>
                  <a:pt x="5358" y="1683"/>
                </a:moveTo>
                <a:cubicBezTo>
                  <a:pt x="5390" y="1683"/>
                  <a:pt x="5415" y="1690"/>
                  <a:pt x="5432" y="1705"/>
                </a:cubicBezTo>
                <a:cubicBezTo>
                  <a:pt x="5449" y="1720"/>
                  <a:pt x="5457" y="1742"/>
                  <a:pt x="5457" y="1773"/>
                </a:cubicBezTo>
                <a:lnTo>
                  <a:pt x="5457" y="1881"/>
                </a:lnTo>
                <a:lnTo>
                  <a:pt x="5394" y="1881"/>
                </a:lnTo>
                <a:lnTo>
                  <a:pt x="5394" y="1856"/>
                </a:lnTo>
                <a:cubicBezTo>
                  <a:pt x="5384" y="1875"/>
                  <a:pt x="5364" y="1884"/>
                  <a:pt x="5336" y="1884"/>
                </a:cubicBezTo>
                <a:cubicBezTo>
                  <a:pt x="5321" y="1884"/>
                  <a:pt x="5308" y="1882"/>
                  <a:pt x="5297" y="1877"/>
                </a:cubicBezTo>
                <a:cubicBezTo>
                  <a:pt x="5286" y="1871"/>
                  <a:pt x="5277" y="1864"/>
                  <a:pt x="5272" y="1855"/>
                </a:cubicBezTo>
                <a:cubicBezTo>
                  <a:pt x="5266" y="1846"/>
                  <a:pt x="5263" y="1836"/>
                  <a:pt x="5263" y="1824"/>
                </a:cubicBezTo>
                <a:cubicBezTo>
                  <a:pt x="5263" y="1806"/>
                  <a:pt x="5270" y="1792"/>
                  <a:pt x="5284" y="1781"/>
                </a:cubicBezTo>
                <a:cubicBezTo>
                  <a:pt x="5299" y="1771"/>
                  <a:pt x="5320" y="1766"/>
                  <a:pt x="5350" y="1766"/>
                </a:cubicBezTo>
                <a:lnTo>
                  <a:pt x="5389" y="1766"/>
                </a:lnTo>
                <a:cubicBezTo>
                  <a:pt x="5388" y="1745"/>
                  <a:pt x="5374" y="1735"/>
                  <a:pt x="5347" y="1735"/>
                </a:cubicBezTo>
                <a:cubicBezTo>
                  <a:pt x="5338" y="1735"/>
                  <a:pt x="5329" y="1737"/>
                  <a:pt x="5319" y="1740"/>
                </a:cubicBezTo>
                <a:cubicBezTo>
                  <a:pt x="5309" y="1743"/>
                  <a:pt x="5301" y="1747"/>
                  <a:pt x="5295" y="1752"/>
                </a:cubicBezTo>
                <a:lnTo>
                  <a:pt x="5271" y="1706"/>
                </a:lnTo>
                <a:cubicBezTo>
                  <a:pt x="5282" y="1698"/>
                  <a:pt x="5295" y="1693"/>
                  <a:pt x="5311" y="1689"/>
                </a:cubicBezTo>
                <a:cubicBezTo>
                  <a:pt x="5326" y="1685"/>
                  <a:pt x="5342" y="1683"/>
                  <a:pt x="5358" y="1683"/>
                </a:cubicBezTo>
                <a:close/>
                <a:moveTo>
                  <a:pt x="5355" y="1841"/>
                </a:moveTo>
                <a:cubicBezTo>
                  <a:pt x="5363" y="1841"/>
                  <a:pt x="5370" y="1839"/>
                  <a:pt x="5376" y="1835"/>
                </a:cubicBezTo>
                <a:cubicBezTo>
                  <a:pt x="5382" y="1832"/>
                  <a:pt x="5386" y="1826"/>
                  <a:pt x="5389" y="1819"/>
                </a:cubicBezTo>
                <a:lnTo>
                  <a:pt x="5389" y="1802"/>
                </a:lnTo>
                <a:lnTo>
                  <a:pt x="5359" y="1802"/>
                </a:lnTo>
                <a:cubicBezTo>
                  <a:pt x="5339" y="1802"/>
                  <a:pt x="5329" y="1808"/>
                  <a:pt x="5329" y="1821"/>
                </a:cubicBezTo>
                <a:cubicBezTo>
                  <a:pt x="5329" y="1827"/>
                  <a:pt x="5332" y="1832"/>
                  <a:pt x="5336" y="1836"/>
                </a:cubicBezTo>
                <a:cubicBezTo>
                  <a:pt x="5341" y="1839"/>
                  <a:pt x="5347" y="1841"/>
                  <a:pt x="5355" y="1841"/>
                </a:cubicBezTo>
                <a:close/>
                <a:moveTo>
                  <a:pt x="5359" y="1960"/>
                </a:moveTo>
                <a:cubicBezTo>
                  <a:pt x="5351" y="1960"/>
                  <a:pt x="5344" y="1957"/>
                  <a:pt x="5339" y="1952"/>
                </a:cubicBezTo>
                <a:cubicBezTo>
                  <a:pt x="5333" y="1947"/>
                  <a:pt x="5331" y="1940"/>
                  <a:pt x="5331" y="1932"/>
                </a:cubicBezTo>
                <a:cubicBezTo>
                  <a:pt x="5331" y="1924"/>
                  <a:pt x="5333" y="1917"/>
                  <a:pt x="5339" y="1911"/>
                </a:cubicBezTo>
                <a:cubicBezTo>
                  <a:pt x="5344" y="1906"/>
                  <a:pt x="5351" y="1904"/>
                  <a:pt x="5359" y="1904"/>
                </a:cubicBezTo>
                <a:cubicBezTo>
                  <a:pt x="5367" y="1904"/>
                  <a:pt x="5374" y="1906"/>
                  <a:pt x="5379" y="1911"/>
                </a:cubicBezTo>
                <a:cubicBezTo>
                  <a:pt x="5385" y="1917"/>
                  <a:pt x="5387" y="1924"/>
                  <a:pt x="5387" y="1932"/>
                </a:cubicBezTo>
                <a:cubicBezTo>
                  <a:pt x="5387" y="1940"/>
                  <a:pt x="5385" y="1947"/>
                  <a:pt x="5379" y="1952"/>
                </a:cubicBezTo>
                <a:cubicBezTo>
                  <a:pt x="5374" y="1957"/>
                  <a:pt x="5367" y="1960"/>
                  <a:pt x="5359" y="1960"/>
                </a:cubicBezTo>
                <a:close/>
                <a:moveTo>
                  <a:pt x="5365" y="1666"/>
                </a:moveTo>
                <a:cubicBezTo>
                  <a:pt x="5345" y="1666"/>
                  <a:pt x="5328" y="1661"/>
                  <a:pt x="5315" y="1650"/>
                </a:cubicBezTo>
                <a:cubicBezTo>
                  <a:pt x="5302" y="1640"/>
                  <a:pt x="5295" y="1626"/>
                  <a:pt x="5295" y="1608"/>
                </a:cubicBezTo>
                <a:lnTo>
                  <a:pt x="5336" y="1608"/>
                </a:lnTo>
                <a:cubicBezTo>
                  <a:pt x="5337" y="1615"/>
                  <a:pt x="5339" y="1621"/>
                  <a:pt x="5345" y="1625"/>
                </a:cubicBezTo>
                <a:cubicBezTo>
                  <a:pt x="5350" y="1630"/>
                  <a:pt x="5357" y="1632"/>
                  <a:pt x="5365" y="1632"/>
                </a:cubicBezTo>
                <a:cubicBezTo>
                  <a:pt x="5373" y="1632"/>
                  <a:pt x="5380" y="1630"/>
                  <a:pt x="5385" y="1625"/>
                </a:cubicBezTo>
                <a:cubicBezTo>
                  <a:pt x="5391" y="1621"/>
                  <a:pt x="5394" y="1615"/>
                  <a:pt x="5394" y="1608"/>
                </a:cubicBezTo>
                <a:lnTo>
                  <a:pt x="5436" y="1608"/>
                </a:lnTo>
                <a:cubicBezTo>
                  <a:pt x="5435" y="1626"/>
                  <a:pt x="5428" y="1640"/>
                  <a:pt x="5415" y="1650"/>
                </a:cubicBezTo>
                <a:cubicBezTo>
                  <a:pt x="5402" y="1661"/>
                  <a:pt x="5385" y="1666"/>
                  <a:pt x="5365" y="1666"/>
                </a:cubicBezTo>
                <a:close/>
                <a:moveTo>
                  <a:pt x="5627" y="1683"/>
                </a:moveTo>
                <a:cubicBezTo>
                  <a:pt x="5652" y="1683"/>
                  <a:pt x="5671" y="1690"/>
                  <a:pt x="5686" y="1704"/>
                </a:cubicBezTo>
                <a:cubicBezTo>
                  <a:pt x="5701" y="1719"/>
                  <a:pt x="5708" y="1741"/>
                  <a:pt x="5708" y="1770"/>
                </a:cubicBezTo>
                <a:lnTo>
                  <a:pt x="5708" y="1881"/>
                </a:lnTo>
                <a:lnTo>
                  <a:pt x="5640" y="1881"/>
                </a:lnTo>
                <a:lnTo>
                  <a:pt x="5640" y="1781"/>
                </a:lnTo>
                <a:cubicBezTo>
                  <a:pt x="5640" y="1754"/>
                  <a:pt x="5629" y="1741"/>
                  <a:pt x="5608" y="1741"/>
                </a:cubicBezTo>
                <a:cubicBezTo>
                  <a:pt x="5596" y="1741"/>
                  <a:pt x="5586" y="1745"/>
                  <a:pt x="5579" y="1752"/>
                </a:cubicBezTo>
                <a:cubicBezTo>
                  <a:pt x="5572" y="1760"/>
                  <a:pt x="5569" y="1772"/>
                  <a:pt x="5569" y="1787"/>
                </a:cubicBezTo>
                <a:lnTo>
                  <a:pt x="5569" y="1881"/>
                </a:lnTo>
                <a:lnTo>
                  <a:pt x="5500" y="1881"/>
                </a:lnTo>
                <a:lnTo>
                  <a:pt x="5500" y="1686"/>
                </a:lnTo>
                <a:lnTo>
                  <a:pt x="5566" y="1686"/>
                </a:lnTo>
                <a:lnTo>
                  <a:pt x="5566" y="1707"/>
                </a:lnTo>
                <a:cubicBezTo>
                  <a:pt x="5573" y="1699"/>
                  <a:pt x="5582" y="1693"/>
                  <a:pt x="5593" y="1689"/>
                </a:cubicBezTo>
                <a:cubicBezTo>
                  <a:pt x="5603" y="1685"/>
                  <a:pt x="5615" y="1683"/>
                  <a:pt x="5627" y="1683"/>
                </a:cubicBezTo>
                <a:close/>
                <a:moveTo>
                  <a:pt x="5961" y="1686"/>
                </a:moveTo>
                <a:lnTo>
                  <a:pt x="5961" y="1846"/>
                </a:lnTo>
                <a:cubicBezTo>
                  <a:pt x="5961" y="1882"/>
                  <a:pt x="5951" y="1909"/>
                  <a:pt x="5932" y="1927"/>
                </a:cubicBezTo>
                <a:cubicBezTo>
                  <a:pt x="5912" y="1945"/>
                  <a:pt x="5884" y="1954"/>
                  <a:pt x="5847" y="1954"/>
                </a:cubicBezTo>
                <a:cubicBezTo>
                  <a:pt x="5828" y="1954"/>
                  <a:pt x="5810" y="1952"/>
                  <a:pt x="5793" y="1948"/>
                </a:cubicBezTo>
                <a:cubicBezTo>
                  <a:pt x="5776" y="1943"/>
                  <a:pt x="5762" y="1937"/>
                  <a:pt x="5750" y="1929"/>
                </a:cubicBezTo>
                <a:lnTo>
                  <a:pt x="5775" y="1881"/>
                </a:lnTo>
                <a:cubicBezTo>
                  <a:pt x="5783" y="1887"/>
                  <a:pt x="5793" y="1892"/>
                  <a:pt x="5805" y="1896"/>
                </a:cubicBezTo>
                <a:cubicBezTo>
                  <a:pt x="5817" y="1900"/>
                  <a:pt x="5829" y="1902"/>
                  <a:pt x="5841" y="1902"/>
                </a:cubicBezTo>
                <a:cubicBezTo>
                  <a:pt x="5859" y="1902"/>
                  <a:pt x="5872" y="1898"/>
                  <a:pt x="5880" y="1890"/>
                </a:cubicBezTo>
                <a:cubicBezTo>
                  <a:pt x="5889" y="1882"/>
                  <a:pt x="5893" y="1870"/>
                  <a:pt x="5893" y="1855"/>
                </a:cubicBezTo>
                <a:lnTo>
                  <a:pt x="5893" y="1848"/>
                </a:lnTo>
                <a:cubicBezTo>
                  <a:pt x="5880" y="1863"/>
                  <a:pt x="5860" y="1871"/>
                  <a:pt x="5835" y="1871"/>
                </a:cubicBezTo>
                <a:cubicBezTo>
                  <a:pt x="5818" y="1871"/>
                  <a:pt x="5802" y="1867"/>
                  <a:pt x="5787" y="1859"/>
                </a:cubicBezTo>
                <a:cubicBezTo>
                  <a:pt x="5772" y="1852"/>
                  <a:pt x="5761" y="1841"/>
                  <a:pt x="5752" y="1826"/>
                </a:cubicBezTo>
                <a:cubicBezTo>
                  <a:pt x="5743" y="1812"/>
                  <a:pt x="5739" y="1796"/>
                  <a:pt x="5739" y="1777"/>
                </a:cubicBezTo>
                <a:cubicBezTo>
                  <a:pt x="5739" y="1758"/>
                  <a:pt x="5743" y="1742"/>
                  <a:pt x="5752" y="1728"/>
                </a:cubicBezTo>
                <a:cubicBezTo>
                  <a:pt x="5761" y="1713"/>
                  <a:pt x="5772" y="1702"/>
                  <a:pt x="5787" y="1695"/>
                </a:cubicBezTo>
                <a:cubicBezTo>
                  <a:pt x="5802" y="1687"/>
                  <a:pt x="5818" y="1683"/>
                  <a:pt x="5835" y="1683"/>
                </a:cubicBezTo>
                <a:cubicBezTo>
                  <a:pt x="5863" y="1683"/>
                  <a:pt x="5883" y="1692"/>
                  <a:pt x="5896" y="1710"/>
                </a:cubicBezTo>
                <a:lnTo>
                  <a:pt x="5896" y="1686"/>
                </a:lnTo>
                <a:lnTo>
                  <a:pt x="5961" y="1686"/>
                </a:lnTo>
                <a:close/>
                <a:moveTo>
                  <a:pt x="5851" y="1817"/>
                </a:moveTo>
                <a:cubicBezTo>
                  <a:pt x="5863" y="1817"/>
                  <a:pt x="5873" y="1813"/>
                  <a:pt x="5882" y="1806"/>
                </a:cubicBezTo>
                <a:cubicBezTo>
                  <a:pt x="5890" y="1798"/>
                  <a:pt x="5894" y="1789"/>
                  <a:pt x="5894" y="1777"/>
                </a:cubicBezTo>
                <a:cubicBezTo>
                  <a:pt x="5894" y="1765"/>
                  <a:pt x="5890" y="1755"/>
                  <a:pt x="5882" y="1748"/>
                </a:cubicBezTo>
                <a:cubicBezTo>
                  <a:pt x="5874" y="1741"/>
                  <a:pt x="5864" y="1737"/>
                  <a:pt x="5851" y="1737"/>
                </a:cubicBezTo>
                <a:cubicBezTo>
                  <a:pt x="5839" y="1737"/>
                  <a:pt x="5828" y="1741"/>
                  <a:pt x="5820" y="1748"/>
                </a:cubicBezTo>
                <a:cubicBezTo>
                  <a:pt x="5812" y="1755"/>
                  <a:pt x="5808" y="1765"/>
                  <a:pt x="5808" y="1777"/>
                </a:cubicBezTo>
                <a:cubicBezTo>
                  <a:pt x="5808" y="1789"/>
                  <a:pt x="5812" y="1798"/>
                  <a:pt x="5820" y="1806"/>
                </a:cubicBezTo>
                <a:cubicBezTo>
                  <a:pt x="5829" y="1813"/>
                  <a:pt x="5839" y="1817"/>
                  <a:pt x="5851" y="1817"/>
                </a:cubicBezTo>
                <a:close/>
                <a:moveTo>
                  <a:pt x="6229" y="1629"/>
                </a:moveTo>
                <a:cubicBezTo>
                  <a:pt x="6252" y="1629"/>
                  <a:pt x="6271" y="1633"/>
                  <a:pt x="6288" y="1641"/>
                </a:cubicBezTo>
                <a:cubicBezTo>
                  <a:pt x="6305" y="1648"/>
                  <a:pt x="6318" y="1659"/>
                  <a:pt x="6327" y="1673"/>
                </a:cubicBezTo>
                <a:cubicBezTo>
                  <a:pt x="6336" y="1687"/>
                  <a:pt x="6341" y="1703"/>
                  <a:pt x="6341" y="1722"/>
                </a:cubicBezTo>
                <a:cubicBezTo>
                  <a:pt x="6341" y="1741"/>
                  <a:pt x="6336" y="1758"/>
                  <a:pt x="6327" y="1772"/>
                </a:cubicBezTo>
                <a:cubicBezTo>
                  <a:pt x="6318" y="1786"/>
                  <a:pt x="6305" y="1796"/>
                  <a:pt x="6288" y="1804"/>
                </a:cubicBezTo>
                <a:cubicBezTo>
                  <a:pt x="6271" y="1812"/>
                  <a:pt x="6252" y="1815"/>
                  <a:pt x="6229" y="1815"/>
                </a:cubicBezTo>
                <a:lnTo>
                  <a:pt x="6185" y="1815"/>
                </a:lnTo>
                <a:lnTo>
                  <a:pt x="6185" y="1881"/>
                </a:lnTo>
                <a:lnTo>
                  <a:pt x="6114" y="1881"/>
                </a:lnTo>
                <a:lnTo>
                  <a:pt x="6114" y="1629"/>
                </a:lnTo>
                <a:lnTo>
                  <a:pt x="6229" y="1629"/>
                </a:lnTo>
                <a:close/>
                <a:moveTo>
                  <a:pt x="6224" y="1759"/>
                </a:moveTo>
                <a:cubicBezTo>
                  <a:pt x="6239" y="1759"/>
                  <a:pt x="6250" y="1756"/>
                  <a:pt x="6258" y="1750"/>
                </a:cubicBezTo>
                <a:cubicBezTo>
                  <a:pt x="6265" y="1743"/>
                  <a:pt x="6269" y="1734"/>
                  <a:pt x="6269" y="1722"/>
                </a:cubicBezTo>
                <a:cubicBezTo>
                  <a:pt x="6269" y="1711"/>
                  <a:pt x="6265" y="1702"/>
                  <a:pt x="6258" y="1695"/>
                </a:cubicBezTo>
                <a:cubicBezTo>
                  <a:pt x="6250" y="1689"/>
                  <a:pt x="6239" y="1685"/>
                  <a:pt x="6224" y="1685"/>
                </a:cubicBezTo>
                <a:lnTo>
                  <a:pt x="6185" y="1685"/>
                </a:lnTo>
                <a:lnTo>
                  <a:pt x="6185" y="1759"/>
                </a:lnTo>
                <a:lnTo>
                  <a:pt x="6224" y="1759"/>
                </a:lnTo>
                <a:close/>
                <a:moveTo>
                  <a:pt x="6502" y="1683"/>
                </a:moveTo>
                <a:cubicBezTo>
                  <a:pt x="6527" y="1683"/>
                  <a:pt x="6546" y="1690"/>
                  <a:pt x="6561" y="1704"/>
                </a:cubicBezTo>
                <a:cubicBezTo>
                  <a:pt x="6576" y="1719"/>
                  <a:pt x="6583" y="1741"/>
                  <a:pt x="6583" y="1770"/>
                </a:cubicBezTo>
                <a:lnTo>
                  <a:pt x="6583" y="1881"/>
                </a:lnTo>
                <a:lnTo>
                  <a:pt x="6515" y="1881"/>
                </a:lnTo>
                <a:lnTo>
                  <a:pt x="6515" y="1781"/>
                </a:lnTo>
                <a:cubicBezTo>
                  <a:pt x="6515" y="1754"/>
                  <a:pt x="6504" y="1741"/>
                  <a:pt x="6483" y="1741"/>
                </a:cubicBezTo>
                <a:cubicBezTo>
                  <a:pt x="6471" y="1741"/>
                  <a:pt x="6461" y="1745"/>
                  <a:pt x="6454" y="1752"/>
                </a:cubicBezTo>
                <a:cubicBezTo>
                  <a:pt x="6447" y="1760"/>
                  <a:pt x="6444" y="1772"/>
                  <a:pt x="6444" y="1787"/>
                </a:cubicBezTo>
                <a:lnTo>
                  <a:pt x="6444" y="1881"/>
                </a:lnTo>
                <a:lnTo>
                  <a:pt x="6375" y="1881"/>
                </a:lnTo>
                <a:lnTo>
                  <a:pt x="6375" y="1614"/>
                </a:lnTo>
                <a:lnTo>
                  <a:pt x="6444" y="1614"/>
                </a:lnTo>
                <a:lnTo>
                  <a:pt x="6444" y="1704"/>
                </a:lnTo>
                <a:cubicBezTo>
                  <a:pt x="6451" y="1697"/>
                  <a:pt x="6460" y="1692"/>
                  <a:pt x="6470" y="1688"/>
                </a:cubicBezTo>
                <a:cubicBezTo>
                  <a:pt x="6480" y="1685"/>
                  <a:pt x="6491" y="1683"/>
                  <a:pt x="6502" y="1683"/>
                </a:cubicBezTo>
                <a:close/>
                <a:moveTo>
                  <a:pt x="6832" y="1686"/>
                </a:moveTo>
                <a:lnTo>
                  <a:pt x="6832" y="1881"/>
                </a:lnTo>
                <a:lnTo>
                  <a:pt x="6766" y="1881"/>
                </a:lnTo>
                <a:lnTo>
                  <a:pt x="6766" y="1860"/>
                </a:lnTo>
                <a:cubicBezTo>
                  <a:pt x="6759" y="1868"/>
                  <a:pt x="6751" y="1874"/>
                  <a:pt x="6740" y="1878"/>
                </a:cubicBezTo>
                <a:cubicBezTo>
                  <a:pt x="6730" y="1882"/>
                  <a:pt x="6720" y="1884"/>
                  <a:pt x="6708" y="1884"/>
                </a:cubicBezTo>
                <a:cubicBezTo>
                  <a:pt x="6683" y="1884"/>
                  <a:pt x="6663" y="1877"/>
                  <a:pt x="6648" y="1862"/>
                </a:cubicBezTo>
                <a:cubicBezTo>
                  <a:pt x="6633" y="1847"/>
                  <a:pt x="6626" y="1825"/>
                  <a:pt x="6626" y="1795"/>
                </a:cubicBezTo>
                <a:lnTo>
                  <a:pt x="6626" y="1686"/>
                </a:lnTo>
                <a:lnTo>
                  <a:pt x="6694" y="1686"/>
                </a:lnTo>
                <a:lnTo>
                  <a:pt x="6694" y="1784"/>
                </a:lnTo>
                <a:cubicBezTo>
                  <a:pt x="6694" y="1799"/>
                  <a:pt x="6697" y="1809"/>
                  <a:pt x="6702" y="1816"/>
                </a:cubicBezTo>
                <a:cubicBezTo>
                  <a:pt x="6708" y="1823"/>
                  <a:pt x="6716" y="1826"/>
                  <a:pt x="6726" y="1826"/>
                </a:cubicBezTo>
                <a:cubicBezTo>
                  <a:pt x="6737" y="1826"/>
                  <a:pt x="6746" y="1822"/>
                  <a:pt x="6753" y="1815"/>
                </a:cubicBezTo>
                <a:cubicBezTo>
                  <a:pt x="6760" y="1807"/>
                  <a:pt x="6763" y="1796"/>
                  <a:pt x="6763" y="1780"/>
                </a:cubicBezTo>
                <a:lnTo>
                  <a:pt x="6763" y="1686"/>
                </a:lnTo>
                <a:lnTo>
                  <a:pt x="6832" y="1686"/>
                </a:lnTo>
                <a:close/>
                <a:moveTo>
                  <a:pt x="6788" y="1686"/>
                </a:moveTo>
                <a:lnTo>
                  <a:pt x="6800" y="1686"/>
                </a:lnTo>
                <a:cubicBezTo>
                  <a:pt x="6806" y="1686"/>
                  <a:pt x="6810" y="1684"/>
                  <a:pt x="6814" y="1680"/>
                </a:cubicBezTo>
                <a:cubicBezTo>
                  <a:pt x="6818" y="1675"/>
                  <a:pt x="6820" y="1670"/>
                  <a:pt x="6820" y="1663"/>
                </a:cubicBezTo>
                <a:cubicBezTo>
                  <a:pt x="6820" y="1660"/>
                  <a:pt x="6820" y="1656"/>
                  <a:pt x="6818" y="1652"/>
                </a:cubicBezTo>
                <a:cubicBezTo>
                  <a:pt x="6817" y="1648"/>
                  <a:pt x="6815" y="1645"/>
                  <a:pt x="6813" y="1643"/>
                </a:cubicBezTo>
                <a:lnTo>
                  <a:pt x="6853" y="1628"/>
                </a:lnTo>
                <a:cubicBezTo>
                  <a:pt x="6861" y="1639"/>
                  <a:pt x="6865" y="1651"/>
                  <a:pt x="6865" y="1666"/>
                </a:cubicBezTo>
                <a:cubicBezTo>
                  <a:pt x="6865" y="1686"/>
                  <a:pt x="6859" y="1702"/>
                  <a:pt x="6847" y="1713"/>
                </a:cubicBezTo>
                <a:cubicBezTo>
                  <a:pt x="6835" y="1724"/>
                  <a:pt x="6819" y="1729"/>
                  <a:pt x="6797" y="1729"/>
                </a:cubicBezTo>
                <a:lnTo>
                  <a:pt x="6788" y="1729"/>
                </a:lnTo>
                <a:lnTo>
                  <a:pt x="6788" y="1686"/>
                </a:lnTo>
                <a:close/>
                <a:moveTo>
                  <a:pt x="7062" y="1714"/>
                </a:moveTo>
                <a:cubicBezTo>
                  <a:pt x="7071" y="1723"/>
                  <a:pt x="7077" y="1733"/>
                  <a:pt x="7082" y="1745"/>
                </a:cubicBezTo>
                <a:cubicBezTo>
                  <a:pt x="7087" y="1757"/>
                  <a:pt x="7089" y="1770"/>
                  <a:pt x="7089" y="1783"/>
                </a:cubicBezTo>
                <a:cubicBezTo>
                  <a:pt x="7089" y="1803"/>
                  <a:pt x="7085" y="1820"/>
                  <a:pt x="7075" y="1835"/>
                </a:cubicBezTo>
                <a:cubicBezTo>
                  <a:pt x="7066" y="1851"/>
                  <a:pt x="7053" y="1863"/>
                  <a:pt x="7036" y="1871"/>
                </a:cubicBezTo>
                <a:cubicBezTo>
                  <a:pt x="7019" y="1880"/>
                  <a:pt x="7000" y="1884"/>
                  <a:pt x="6979" y="1884"/>
                </a:cubicBezTo>
                <a:cubicBezTo>
                  <a:pt x="6958" y="1884"/>
                  <a:pt x="6939" y="1880"/>
                  <a:pt x="6923" y="1871"/>
                </a:cubicBezTo>
                <a:cubicBezTo>
                  <a:pt x="6906" y="1863"/>
                  <a:pt x="6893" y="1851"/>
                  <a:pt x="6883" y="1835"/>
                </a:cubicBezTo>
                <a:cubicBezTo>
                  <a:pt x="6874" y="1820"/>
                  <a:pt x="6869" y="1803"/>
                  <a:pt x="6869" y="1783"/>
                </a:cubicBezTo>
                <a:cubicBezTo>
                  <a:pt x="6869" y="1764"/>
                  <a:pt x="6874" y="1747"/>
                  <a:pt x="6883" y="1731"/>
                </a:cubicBezTo>
                <a:cubicBezTo>
                  <a:pt x="6893" y="1716"/>
                  <a:pt x="6906" y="1704"/>
                  <a:pt x="6923" y="1696"/>
                </a:cubicBezTo>
                <a:cubicBezTo>
                  <a:pt x="6940" y="1687"/>
                  <a:pt x="6959" y="1683"/>
                  <a:pt x="6980" y="1683"/>
                </a:cubicBezTo>
                <a:cubicBezTo>
                  <a:pt x="6985" y="1683"/>
                  <a:pt x="6994" y="1683"/>
                  <a:pt x="7006" y="1685"/>
                </a:cubicBezTo>
                <a:cubicBezTo>
                  <a:pt x="7014" y="1686"/>
                  <a:pt x="7019" y="1686"/>
                  <a:pt x="7022" y="1686"/>
                </a:cubicBezTo>
                <a:cubicBezTo>
                  <a:pt x="7029" y="1686"/>
                  <a:pt x="7034" y="1684"/>
                  <a:pt x="7038" y="1680"/>
                </a:cubicBezTo>
                <a:cubicBezTo>
                  <a:pt x="7042" y="1676"/>
                  <a:pt x="7043" y="1670"/>
                  <a:pt x="7043" y="1663"/>
                </a:cubicBezTo>
                <a:cubicBezTo>
                  <a:pt x="7043" y="1656"/>
                  <a:pt x="7041" y="1649"/>
                  <a:pt x="7035" y="1643"/>
                </a:cubicBezTo>
                <a:lnTo>
                  <a:pt x="7075" y="1628"/>
                </a:lnTo>
                <a:cubicBezTo>
                  <a:pt x="7083" y="1640"/>
                  <a:pt x="7088" y="1652"/>
                  <a:pt x="7088" y="1666"/>
                </a:cubicBezTo>
                <a:cubicBezTo>
                  <a:pt x="7088" y="1677"/>
                  <a:pt x="7085" y="1686"/>
                  <a:pt x="7081" y="1694"/>
                </a:cubicBezTo>
                <a:cubicBezTo>
                  <a:pt x="7076" y="1702"/>
                  <a:pt x="7070" y="1709"/>
                  <a:pt x="7062" y="1714"/>
                </a:cubicBezTo>
                <a:close/>
                <a:moveTo>
                  <a:pt x="6979" y="1830"/>
                </a:moveTo>
                <a:cubicBezTo>
                  <a:pt x="6991" y="1830"/>
                  <a:pt x="7001" y="1826"/>
                  <a:pt x="7009" y="1818"/>
                </a:cubicBezTo>
                <a:cubicBezTo>
                  <a:pt x="7016" y="1809"/>
                  <a:pt x="7020" y="1798"/>
                  <a:pt x="7020" y="1783"/>
                </a:cubicBezTo>
                <a:cubicBezTo>
                  <a:pt x="7020" y="1769"/>
                  <a:pt x="7016" y="1758"/>
                  <a:pt x="7009" y="1749"/>
                </a:cubicBezTo>
                <a:cubicBezTo>
                  <a:pt x="7001" y="1741"/>
                  <a:pt x="6991" y="1737"/>
                  <a:pt x="6979" y="1737"/>
                </a:cubicBezTo>
                <a:cubicBezTo>
                  <a:pt x="6967" y="1737"/>
                  <a:pt x="6957" y="1741"/>
                  <a:pt x="6950" y="1749"/>
                </a:cubicBezTo>
                <a:cubicBezTo>
                  <a:pt x="6942" y="1758"/>
                  <a:pt x="6938" y="1769"/>
                  <a:pt x="6938" y="1783"/>
                </a:cubicBezTo>
                <a:cubicBezTo>
                  <a:pt x="6938" y="1798"/>
                  <a:pt x="6942" y="1809"/>
                  <a:pt x="6950" y="1818"/>
                </a:cubicBezTo>
                <a:cubicBezTo>
                  <a:pt x="6957" y="1826"/>
                  <a:pt x="6967" y="1830"/>
                  <a:pt x="6979" y="1830"/>
                </a:cubicBezTo>
                <a:close/>
                <a:moveTo>
                  <a:pt x="6992" y="1608"/>
                </a:moveTo>
                <a:lnTo>
                  <a:pt x="7061" y="1608"/>
                </a:lnTo>
                <a:lnTo>
                  <a:pt x="6993" y="1663"/>
                </a:lnTo>
                <a:lnTo>
                  <a:pt x="6944" y="1663"/>
                </a:lnTo>
                <a:lnTo>
                  <a:pt x="6992" y="1608"/>
                </a:lnTo>
                <a:close/>
                <a:moveTo>
                  <a:pt x="7221" y="1884"/>
                </a:moveTo>
                <a:cubicBezTo>
                  <a:pt x="7199" y="1884"/>
                  <a:pt x="7180" y="1880"/>
                  <a:pt x="7163" y="1871"/>
                </a:cubicBezTo>
                <a:cubicBezTo>
                  <a:pt x="7146" y="1863"/>
                  <a:pt x="7133" y="1851"/>
                  <a:pt x="7123" y="1835"/>
                </a:cubicBezTo>
                <a:cubicBezTo>
                  <a:pt x="7114" y="1820"/>
                  <a:pt x="7109" y="1803"/>
                  <a:pt x="7109" y="1783"/>
                </a:cubicBezTo>
                <a:cubicBezTo>
                  <a:pt x="7109" y="1764"/>
                  <a:pt x="7114" y="1747"/>
                  <a:pt x="7123" y="1731"/>
                </a:cubicBezTo>
                <a:cubicBezTo>
                  <a:pt x="7133" y="1716"/>
                  <a:pt x="7146" y="1704"/>
                  <a:pt x="7163" y="1696"/>
                </a:cubicBezTo>
                <a:cubicBezTo>
                  <a:pt x="7180" y="1687"/>
                  <a:pt x="7199" y="1683"/>
                  <a:pt x="7221" y="1683"/>
                </a:cubicBezTo>
                <a:cubicBezTo>
                  <a:pt x="7243" y="1683"/>
                  <a:pt x="7262" y="1688"/>
                  <a:pt x="7278" y="1697"/>
                </a:cubicBezTo>
                <a:cubicBezTo>
                  <a:pt x="7294" y="1707"/>
                  <a:pt x="7306" y="1720"/>
                  <a:pt x="7313" y="1736"/>
                </a:cubicBezTo>
                <a:lnTo>
                  <a:pt x="7260" y="1763"/>
                </a:lnTo>
                <a:cubicBezTo>
                  <a:pt x="7251" y="1746"/>
                  <a:pt x="7238" y="1737"/>
                  <a:pt x="7221" y="1737"/>
                </a:cubicBezTo>
                <a:cubicBezTo>
                  <a:pt x="7208" y="1737"/>
                  <a:pt x="7198" y="1741"/>
                  <a:pt x="7190" y="1749"/>
                </a:cubicBezTo>
                <a:cubicBezTo>
                  <a:pt x="7182" y="1758"/>
                  <a:pt x="7178" y="1769"/>
                  <a:pt x="7178" y="1783"/>
                </a:cubicBezTo>
                <a:cubicBezTo>
                  <a:pt x="7178" y="1798"/>
                  <a:pt x="7182" y="1809"/>
                  <a:pt x="7190" y="1818"/>
                </a:cubicBezTo>
                <a:cubicBezTo>
                  <a:pt x="7198" y="1826"/>
                  <a:pt x="7208" y="1830"/>
                  <a:pt x="7221" y="1830"/>
                </a:cubicBezTo>
                <a:cubicBezTo>
                  <a:pt x="7238" y="1830"/>
                  <a:pt x="7251" y="1821"/>
                  <a:pt x="7260" y="1804"/>
                </a:cubicBezTo>
                <a:lnTo>
                  <a:pt x="7313" y="1831"/>
                </a:lnTo>
                <a:cubicBezTo>
                  <a:pt x="7306" y="1848"/>
                  <a:pt x="7294" y="1861"/>
                  <a:pt x="7278" y="1870"/>
                </a:cubicBezTo>
                <a:cubicBezTo>
                  <a:pt x="7262" y="1880"/>
                  <a:pt x="7243" y="1884"/>
                  <a:pt x="7221" y="1884"/>
                </a:cubicBezTo>
                <a:close/>
                <a:moveTo>
                  <a:pt x="7686" y="1629"/>
                </a:moveTo>
                <a:lnTo>
                  <a:pt x="7686" y="1881"/>
                </a:lnTo>
                <a:lnTo>
                  <a:pt x="7615" y="1881"/>
                </a:lnTo>
                <a:lnTo>
                  <a:pt x="7615" y="1783"/>
                </a:lnTo>
                <a:lnTo>
                  <a:pt x="7518" y="1783"/>
                </a:lnTo>
                <a:lnTo>
                  <a:pt x="7518" y="1881"/>
                </a:lnTo>
                <a:lnTo>
                  <a:pt x="7447" y="1881"/>
                </a:lnTo>
                <a:lnTo>
                  <a:pt x="7447" y="1629"/>
                </a:lnTo>
                <a:lnTo>
                  <a:pt x="7518" y="1629"/>
                </a:lnTo>
                <a:lnTo>
                  <a:pt x="7518" y="1724"/>
                </a:lnTo>
                <a:lnTo>
                  <a:pt x="7615" y="1724"/>
                </a:lnTo>
                <a:lnTo>
                  <a:pt x="7615" y="1629"/>
                </a:lnTo>
                <a:lnTo>
                  <a:pt x="7686" y="1629"/>
                </a:lnTo>
                <a:close/>
                <a:moveTo>
                  <a:pt x="7817" y="1683"/>
                </a:moveTo>
                <a:cubicBezTo>
                  <a:pt x="7849" y="1683"/>
                  <a:pt x="7874" y="1690"/>
                  <a:pt x="7891" y="1705"/>
                </a:cubicBezTo>
                <a:cubicBezTo>
                  <a:pt x="7908" y="1720"/>
                  <a:pt x="7916" y="1742"/>
                  <a:pt x="7916" y="1773"/>
                </a:cubicBezTo>
                <a:lnTo>
                  <a:pt x="7916" y="1881"/>
                </a:lnTo>
                <a:lnTo>
                  <a:pt x="7853" y="1881"/>
                </a:lnTo>
                <a:lnTo>
                  <a:pt x="7853" y="1856"/>
                </a:lnTo>
                <a:cubicBezTo>
                  <a:pt x="7843" y="1875"/>
                  <a:pt x="7823" y="1884"/>
                  <a:pt x="7795" y="1884"/>
                </a:cubicBezTo>
                <a:cubicBezTo>
                  <a:pt x="7780" y="1884"/>
                  <a:pt x="7767" y="1882"/>
                  <a:pt x="7756" y="1877"/>
                </a:cubicBezTo>
                <a:cubicBezTo>
                  <a:pt x="7745" y="1871"/>
                  <a:pt x="7736" y="1864"/>
                  <a:pt x="7731" y="1855"/>
                </a:cubicBezTo>
                <a:cubicBezTo>
                  <a:pt x="7725" y="1846"/>
                  <a:pt x="7722" y="1836"/>
                  <a:pt x="7722" y="1824"/>
                </a:cubicBezTo>
                <a:cubicBezTo>
                  <a:pt x="7722" y="1806"/>
                  <a:pt x="7729" y="1792"/>
                  <a:pt x="7743" y="1781"/>
                </a:cubicBezTo>
                <a:cubicBezTo>
                  <a:pt x="7758" y="1771"/>
                  <a:pt x="7779" y="1766"/>
                  <a:pt x="7809" y="1766"/>
                </a:cubicBezTo>
                <a:lnTo>
                  <a:pt x="7848" y="1766"/>
                </a:lnTo>
                <a:cubicBezTo>
                  <a:pt x="7847" y="1745"/>
                  <a:pt x="7833" y="1735"/>
                  <a:pt x="7806" y="1735"/>
                </a:cubicBezTo>
                <a:cubicBezTo>
                  <a:pt x="7797" y="1735"/>
                  <a:pt x="7788" y="1737"/>
                  <a:pt x="7778" y="1740"/>
                </a:cubicBezTo>
                <a:cubicBezTo>
                  <a:pt x="7768" y="1743"/>
                  <a:pt x="7760" y="1747"/>
                  <a:pt x="7754" y="1752"/>
                </a:cubicBezTo>
                <a:lnTo>
                  <a:pt x="7730" y="1706"/>
                </a:lnTo>
                <a:cubicBezTo>
                  <a:pt x="7741" y="1698"/>
                  <a:pt x="7754" y="1693"/>
                  <a:pt x="7770" y="1689"/>
                </a:cubicBezTo>
                <a:cubicBezTo>
                  <a:pt x="7785" y="1685"/>
                  <a:pt x="7801" y="1683"/>
                  <a:pt x="7817" y="1683"/>
                </a:cubicBezTo>
                <a:close/>
                <a:moveTo>
                  <a:pt x="7814" y="1841"/>
                </a:moveTo>
                <a:cubicBezTo>
                  <a:pt x="7822" y="1841"/>
                  <a:pt x="7829" y="1839"/>
                  <a:pt x="7835" y="1835"/>
                </a:cubicBezTo>
                <a:cubicBezTo>
                  <a:pt x="7841" y="1832"/>
                  <a:pt x="7845" y="1826"/>
                  <a:pt x="7848" y="1819"/>
                </a:cubicBezTo>
                <a:lnTo>
                  <a:pt x="7848" y="1802"/>
                </a:lnTo>
                <a:lnTo>
                  <a:pt x="7818" y="1802"/>
                </a:lnTo>
                <a:cubicBezTo>
                  <a:pt x="7798" y="1802"/>
                  <a:pt x="7788" y="1808"/>
                  <a:pt x="7788" y="1821"/>
                </a:cubicBezTo>
                <a:cubicBezTo>
                  <a:pt x="7788" y="1827"/>
                  <a:pt x="7791" y="1832"/>
                  <a:pt x="7795" y="1836"/>
                </a:cubicBezTo>
                <a:cubicBezTo>
                  <a:pt x="7800" y="1839"/>
                  <a:pt x="7806" y="1841"/>
                  <a:pt x="7814" y="1841"/>
                </a:cubicBezTo>
                <a:close/>
                <a:moveTo>
                  <a:pt x="7816" y="1645"/>
                </a:moveTo>
                <a:cubicBezTo>
                  <a:pt x="7823" y="1642"/>
                  <a:pt x="7827" y="1639"/>
                  <a:pt x="7830" y="1636"/>
                </a:cubicBezTo>
                <a:cubicBezTo>
                  <a:pt x="7832" y="1632"/>
                  <a:pt x="7834" y="1629"/>
                  <a:pt x="7834" y="1625"/>
                </a:cubicBezTo>
                <a:cubicBezTo>
                  <a:pt x="7834" y="1620"/>
                  <a:pt x="7832" y="1616"/>
                  <a:pt x="7829" y="1614"/>
                </a:cubicBezTo>
                <a:cubicBezTo>
                  <a:pt x="7826" y="1611"/>
                  <a:pt x="7822" y="1610"/>
                  <a:pt x="7818" y="1610"/>
                </a:cubicBezTo>
                <a:cubicBezTo>
                  <a:pt x="7811" y="1610"/>
                  <a:pt x="7804" y="1613"/>
                  <a:pt x="7797" y="1617"/>
                </a:cubicBezTo>
                <a:lnTo>
                  <a:pt x="7783" y="1591"/>
                </a:lnTo>
                <a:cubicBezTo>
                  <a:pt x="7788" y="1586"/>
                  <a:pt x="7795" y="1583"/>
                  <a:pt x="7802" y="1581"/>
                </a:cubicBezTo>
                <a:cubicBezTo>
                  <a:pt x="7810" y="1579"/>
                  <a:pt x="7817" y="1577"/>
                  <a:pt x="7825" y="1577"/>
                </a:cubicBezTo>
                <a:cubicBezTo>
                  <a:pt x="7839" y="1577"/>
                  <a:pt x="7850" y="1581"/>
                  <a:pt x="7859" y="1589"/>
                </a:cubicBezTo>
                <a:cubicBezTo>
                  <a:pt x="7868" y="1597"/>
                  <a:pt x="7872" y="1607"/>
                  <a:pt x="7872" y="1619"/>
                </a:cubicBezTo>
                <a:cubicBezTo>
                  <a:pt x="7872" y="1640"/>
                  <a:pt x="7861" y="1656"/>
                  <a:pt x="7837" y="1666"/>
                </a:cubicBezTo>
                <a:lnTo>
                  <a:pt x="7816" y="1645"/>
                </a:lnTo>
                <a:close/>
                <a:moveTo>
                  <a:pt x="7959" y="1686"/>
                </a:moveTo>
                <a:lnTo>
                  <a:pt x="8028" y="1686"/>
                </a:lnTo>
                <a:lnTo>
                  <a:pt x="8028" y="1881"/>
                </a:lnTo>
                <a:lnTo>
                  <a:pt x="7959" y="1881"/>
                </a:lnTo>
                <a:lnTo>
                  <a:pt x="7959" y="1686"/>
                </a:lnTo>
                <a:close/>
                <a:moveTo>
                  <a:pt x="7994" y="1664"/>
                </a:moveTo>
                <a:cubicBezTo>
                  <a:pt x="7981" y="1664"/>
                  <a:pt x="7971" y="1661"/>
                  <a:pt x="7963" y="1654"/>
                </a:cubicBezTo>
                <a:cubicBezTo>
                  <a:pt x="7956" y="1647"/>
                  <a:pt x="7952" y="1638"/>
                  <a:pt x="7952" y="1628"/>
                </a:cubicBezTo>
                <a:cubicBezTo>
                  <a:pt x="7952" y="1618"/>
                  <a:pt x="7956" y="1609"/>
                  <a:pt x="7963" y="1602"/>
                </a:cubicBezTo>
                <a:cubicBezTo>
                  <a:pt x="7971" y="1595"/>
                  <a:pt x="7981" y="1592"/>
                  <a:pt x="7994" y="1592"/>
                </a:cubicBezTo>
                <a:cubicBezTo>
                  <a:pt x="8006" y="1592"/>
                  <a:pt x="8016" y="1595"/>
                  <a:pt x="8024" y="1602"/>
                </a:cubicBezTo>
                <a:cubicBezTo>
                  <a:pt x="8031" y="1608"/>
                  <a:pt x="8035" y="1617"/>
                  <a:pt x="8035" y="1627"/>
                </a:cubicBezTo>
                <a:cubicBezTo>
                  <a:pt x="8035" y="1638"/>
                  <a:pt x="8031" y="1647"/>
                  <a:pt x="8024" y="1654"/>
                </a:cubicBezTo>
                <a:cubicBezTo>
                  <a:pt x="8016" y="1661"/>
                  <a:pt x="8006" y="1664"/>
                  <a:pt x="7994" y="1664"/>
                </a:cubicBezTo>
                <a:close/>
                <a:moveTo>
                  <a:pt x="8234" y="1686"/>
                </a:moveTo>
                <a:lnTo>
                  <a:pt x="8157" y="1686"/>
                </a:lnTo>
                <a:lnTo>
                  <a:pt x="8157" y="1629"/>
                </a:lnTo>
                <a:lnTo>
                  <a:pt x="8383" y="1629"/>
                </a:lnTo>
                <a:lnTo>
                  <a:pt x="8383" y="1686"/>
                </a:lnTo>
                <a:lnTo>
                  <a:pt x="8306" y="1686"/>
                </a:lnTo>
                <a:lnTo>
                  <a:pt x="8306" y="1881"/>
                </a:lnTo>
                <a:lnTo>
                  <a:pt x="8234" y="1881"/>
                </a:lnTo>
                <a:lnTo>
                  <a:pt x="8234" y="1686"/>
                </a:lnTo>
                <a:close/>
                <a:moveTo>
                  <a:pt x="8472" y="1709"/>
                </a:moveTo>
                <a:cubicBezTo>
                  <a:pt x="8478" y="1701"/>
                  <a:pt x="8488" y="1694"/>
                  <a:pt x="8499" y="1690"/>
                </a:cubicBezTo>
                <a:cubicBezTo>
                  <a:pt x="8510" y="1685"/>
                  <a:pt x="8523" y="1683"/>
                  <a:pt x="8537" y="1683"/>
                </a:cubicBezTo>
                <a:lnTo>
                  <a:pt x="8537" y="1744"/>
                </a:lnTo>
                <a:cubicBezTo>
                  <a:pt x="8531" y="1744"/>
                  <a:pt x="8526" y="1743"/>
                  <a:pt x="8522" y="1743"/>
                </a:cubicBezTo>
                <a:cubicBezTo>
                  <a:pt x="8507" y="1743"/>
                  <a:pt x="8495" y="1747"/>
                  <a:pt x="8487" y="1755"/>
                </a:cubicBezTo>
                <a:cubicBezTo>
                  <a:pt x="8479" y="1763"/>
                  <a:pt x="8475" y="1775"/>
                  <a:pt x="8475" y="1792"/>
                </a:cubicBezTo>
                <a:lnTo>
                  <a:pt x="8475" y="1881"/>
                </a:lnTo>
                <a:lnTo>
                  <a:pt x="8406" y="1881"/>
                </a:lnTo>
                <a:lnTo>
                  <a:pt x="8406" y="1686"/>
                </a:lnTo>
                <a:lnTo>
                  <a:pt x="8472" y="1686"/>
                </a:lnTo>
                <a:lnTo>
                  <a:pt x="8472" y="1709"/>
                </a:lnTo>
                <a:close/>
                <a:moveTo>
                  <a:pt x="8649" y="1683"/>
                </a:moveTo>
                <a:cubicBezTo>
                  <a:pt x="8681" y="1683"/>
                  <a:pt x="8706" y="1690"/>
                  <a:pt x="8723" y="1705"/>
                </a:cubicBezTo>
                <a:cubicBezTo>
                  <a:pt x="8740" y="1720"/>
                  <a:pt x="8748" y="1742"/>
                  <a:pt x="8748" y="1773"/>
                </a:cubicBezTo>
                <a:lnTo>
                  <a:pt x="8748" y="1881"/>
                </a:lnTo>
                <a:lnTo>
                  <a:pt x="8685" y="1881"/>
                </a:lnTo>
                <a:lnTo>
                  <a:pt x="8685" y="1856"/>
                </a:lnTo>
                <a:cubicBezTo>
                  <a:pt x="8675" y="1875"/>
                  <a:pt x="8655" y="1884"/>
                  <a:pt x="8627" y="1884"/>
                </a:cubicBezTo>
                <a:cubicBezTo>
                  <a:pt x="8612" y="1884"/>
                  <a:pt x="8599" y="1882"/>
                  <a:pt x="8588" y="1877"/>
                </a:cubicBezTo>
                <a:cubicBezTo>
                  <a:pt x="8577" y="1871"/>
                  <a:pt x="8568" y="1864"/>
                  <a:pt x="8563" y="1855"/>
                </a:cubicBezTo>
                <a:cubicBezTo>
                  <a:pt x="8557" y="1846"/>
                  <a:pt x="8554" y="1836"/>
                  <a:pt x="8554" y="1824"/>
                </a:cubicBezTo>
                <a:cubicBezTo>
                  <a:pt x="8554" y="1806"/>
                  <a:pt x="8561" y="1792"/>
                  <a:pt x="8575" y="1781"/>
                </a:cubicBezTo>
                <a:cubicBezTo>
                  <a:pt x="8590" y="1771"/>
                  <a:pt x="8611" y="1766"/>
                  <a:pt x="8641" y="1766"/>
                </a:cubicBezTo>
                <a:lnTo>
                  <a:pt x="8680" y="1766"/>
                </a:lnTo>
                <a:cubicBezTo>
                  <a:pt x="8679" y="1745"/>
                  <a:pt x="8665" y="1735"/>
                  <a:pt x="8638" y="1735"/>
                </a:cubicBezTo>
                <a:cubicBezTo>
                  <a:pt x="8629" y="1735"/>
                  <a:pt x="8620" y="1737"/>
                  <a:pt x="8610" y="1740"/>
                </a:cubicBezTo>
                <a:cubicBezTo>
                  <a:pt x="8600" y="1743"/>
                  <a:pt x="8592" y="1747"/>
                  <a:pt x="8586" y="1752"/>
                </a:cubicBezTo>
                <a:lnTo>
                  <a:pt x="8562" y="1706"/>
                </a:lnTo>
                <a:cubicBezTo>
                  <a:pt x="8573" y="1698"/>
                  <a:pt x="8586" y="1693"/>
                  <a:pt x="8602" y="1689"/>
                </a:cubicBezTo>
                <a:cubicBezTo>
                  <a:pt x="8617" y="1685"/>
                  <a:pt x="8633" y="1683"/>
                  <a:pt x="8649" y="1683"/>
                </a:cubicBezTo>
                <a:close/>
                <a:moveTo>
                  <a:pt x="8646" y="1841"/>
                </a:moveTo>
                <a:cubicBezTo>
                  <a:pt x="8654" y="1841"/>
                  <a:pt x="8661" y="1839"/>
                  <a:pt x="8667" y="1835"/>
                </a:cubicBezTo>
                <a:cubicBezTo>
                  <a:pt x="8673" y="1832"/>
                  <a:pt x="8677" y="1826"/>
                  <a:pt x="8680" y="1819"/>
                </a:cubicBezTo>
                <a:lnTo>
                  <a:pt x="8680" y="1802"/>
                </a:lnTo>
                <a:lnTo>
                  <a:pt x="8650" y="1802"/>
                </a:lnTo>
                <a:cubicBezTo>
                  <a:pt x="8630" y="1802"/>
                  <a:pt x="8620" y="1808"/>
                  <a:pt x="8620" y="1821"/>
                </a:cubicBezTo>
                <a:cubicBezTo>
                  <a:pt x="8620" y="1827"/>
                  <a:pt x="8623" y="1832"/>
                  <a:pt x="8627" y="1836"/>
                </a:cubicBezTo>
                <a:cubicBezTo>
                  <a:pt x="8632" y="1839"/>
                  <a:pt x="8638" y="1841"/>
                  <a:pt x="8646" y="1841"/>
                </a:cubicBezTo>
                <a:close/>
                <a:moveTo>
                  <a:pt x="8918" y="1683"/>
                </a:moveTo>
                <a:cubicBezTo>
                  <a:pt x="8943" y="1683"/>
                  <a:pt x="8962" y="1690"/>
                  <a:pt x="8977" y="1704"/>
                </a:cubicBezTo>
                <a:cubicBezTo>
                  <a:pt x="8992" y="1719"/>
                  <a:pt x="8999" y="1741"/>
                  <a:pt x="8999" y="1770"/>
                </a:cubicBezTo>
                <a:lnTo>
                  <a:pt x="8999" y="1881"/>
                </a:lnTo>
                <a:lnTo>
                  <a:pt x="8931" y="1881"/>
                </a:lnTo>
                <a:lnTo>
                  <a:pt x="8931" y="1781"/>
                </a:lnTo>
                <a:cubicBezTo>
                  <a:pt x="8931" y="1754"/>
                  <a:pt x="8920" y="1741"/>
                  <a:pt x="8899" y="1741"/>
                </a:cubicBezTo>
                <a:cubicBezTo>
                  <a:pt x="8887" y="1741"/>
                  <a:pt x="8877" y="1745"/>
                  <a:pt x="8870" y="1752"/>
                </a:cubicBezTo>
                <a:cubicBezTo>
                  <a:pt x="8863" y="1760"/>
                  <a:pt x="8860" y="1772"/>
                  <a:pt x="8860" y="1787"/>
                </a:cubicBezTo>
                <a:lnTo>
                  <a:pt x="8860" y="1881"/>
                </a:lnTo>
                <a:lnTo>
                  <a:pt x="8791" y="1881"/>
                </a:lnTo>
                <a:lnTo>
                  <a:pt x="8791" y="1686"/>
                </a:lnTo>
                <a:lnTo>
                  <a:pt x="8857" y="1686"/>
                </a:lnTo>
                <a:lnTo>
                  <a:pt x="8857" y="1707"/>
                </a:lnTo>
                <a:cubicBezTo>
                  <a:pt x="8864" y="1699"/>
                  <a:pt x="8873" y="1693"/>
                  <a:pt x="8884" y="1689"/>
                </a:cubicBezTo>
                <a:cubicBezTo>
                  <a:pt x="8894" y="1685"/>
                  <a:pt x="8906" y="1683"/>
                  <a:pt x="8918" y="1683"/>
                </a:cubicBezTo>
                <a:close/>
                <a:moveTo>
                  <a:pt x="9252" y="1686"/>
                </a:moveTo>
                <a:lnTo>
                  <a:pt x="9252" y="1846"/>
                </a:lnTo>
                <a:cubicBezTo>
                  <a:pt x="9252" y="1882"/>
                  <a:pt x="9242" y="1909"/>
                  <a:pt x="9223" y="1927"/>
                </a:cubicBezTo>
                <a:cubicBezTo>
                  <a:pt x="9203" y="1945"/>
                  <a:pt x="9175" y="1954"/>
                  <a:pt x="9138" y="1954"/>
                </a:cubicBezTo>
                <a:cubicBezTo>
                  <a:pt x="9119" y="1954"/>
                  <a:pt x="9101" y="1952"/>
                  <a:pt x="9084" y="1948"/>
                </a:cubicBezTo>
                <a:cubicBezTo>
                  <a:pt x="9067" y="1943"/>
                  <a:pt x="9053" y="1937"/>
                  <a:pt x="9041" y="1929"/>
                </a:cubicBezTo>
                <a:lnTo>
                  <a:pt x="9066" y="1881"/>
                </a:lnTo>
                <a:cubicBezTo>
                  <a:pt x="9074" y="1887"/>
                  <a:pt x="9084" y="1892"/>
                  <a:pt x="9096" y="1896"/>
                </a:cubicBezTo>
                <a:cubicBezTo>
                  <a:pt x="9108" y="1900"/>
                  <a:pt x="9120" y="1902"/>
                  <a:pt x="9132" y="1902"/>
                </a:cubicBezTo>
                <a:cubicBezTo>
                  <a:pt x="9150" y="1902"/>
                  <a:pt x="9163" y="1898"/>
                  <a:pt x="9171" y="1890"/>
                </a:cubicBezTo>
                <a:cubicBezTo>
                  <a:pt x="9180" y="1882"/>
                  <a:pt x="9184" y="1870"/>
                  <a:pt x="9184" y="1855"/>
                </a:cubicBezTo>
                <a:lnTo>
                  <a:pt x="9184" y="1848"/>
                </a:lnTo>
                <a:cubicBezTo>
                  <a:pt x="9171" y="1863"/>
                  <a:pt x="9151" y="1871"/>
                  <a:pt x="9126" y="1871"/>
                </a:cubicBezTo>
                <a:cubicBezTo>
                  <a:pt x="9109" y="1871"/>
                  <a:pt x="9093" y="1867"/>
                  <a:pt x="9078" y="1859"/>
                </a:cubicBezTo>
                <a:cubicBezTo>
                  <a:pt x="9063" y="1852"/>
                  <a:pt x="9052" y="1841"/>
                  <a:pt x="9043" y="1826"/>
                </a:cubicBezTo>
                <a:cubicBezTo>
                  <a:pt x="9034" y="1812"/>
                  <a:pt x="9030" y="1796"/>
                  <a:pt x="9030" y="1777"/>
                </a:cubicBezTo>
                <a:cubicBezTo>
                  <a:pt x="9030" y="1758"/>
                  <a:pt x="9034" y="1742"/>
                  <a:pt x="9043" y="1728"/>
                </a:cubicBezTo>
                <a:cubicBezTo>
                  <a:pt x="9052" y="1713"/>
                  <a:pt x="9063" y="1702"/>
                  <a:pt x="9078" y="1695"/>
                </a:cubicBezTo>
                <a:cubicBezTo>
                  <a:pt x="9093" y="1687"/>
                  <a:pt x="9109" y="1683"/>
                  <a:pt x="9126" y="1683"/>
                </a:cubicBezTo>
                <a:cubicBezTo>
                  <a:pt x="9154" y="1683"/>
                  <a:pt x="9174" y="1692"/>
                  <a:pt x="9187" y="1710"/>
                </a:cubicBezTo>
                <a:lnTo>
                  <a:pt x="9187" y="1686"/>
                </a:lnTo>
                <a:lnTo>
                  <a:pt x="9252" y="1686"/>
                </a:lnTo>
                <a:close/>
                <a:moveTo>
                  <a:pt x="9142" y="1817"/>
                </a:moveTo>
                <a:cubicBezTo>
                  <a:pt x="9154" y="1817"/>
                  <a:pt x="9164" y="1813"/>
                  <a:pt x="9173" y="1806"/>
                </a:cubicBezTo>
                <a:cubicBezTo>
                  <a:pt x="9181" y="1798"/>
                  <a:pt x="9185" y="1789"/>
                  <a:pt x="9185" y="1777"/>
                </a:cubicBezTo>
                <a:cubicBezTo>
                  <a:pt x="9185" y="1765"/>
                  <a:pt x="9181" y="1755"/>
                  <a:pt x="9173" y="1748"/>
                </a:cubicBezTo>
                <a:cubicBezTo>
                  <a:pt x="9165" y="1741"/>
                  <a:pt x="9155" y="1737"/>
                  <a:pt x="9142" y="1737"/>
                </a:cubicBezTo>
                <a:cubicBezTo>
                  <a:pt x="9130" y="1737"/>
                  <a:pt x="9119" y="1741"/>
                  <a:pt x="9111" y="1748"/>
                </a:cubicBezTo>
                <a:cubicBezTo>
                  <a:pt x="9103" y="1755"/>
                  <a:pt x="9099" y="1765"/>
                  <a:pt x="9099" y="1777"/>
                </a:cubicBezTo>
                <a:cubicBezTo>
                  <a:pt x="9099" y="1789"/>
                  <a:pt x="9103" y="1798"/>
                  <a:pt x="9111" y="1806"/>
                </a:cubicBezTo>
                <a:cubicBezTo>
                  <a:pt x="9120" y="1813"/>
                  <a:pt x="9130" y="1817"/>
                  <a:pt x="9142" y="1817"/>
                </a:cubicBezTo>
                <a:close/>
                <a:moveTo>
                  <a:pt x="99" y="331"/>
                </a:moveTo>
                <a:cubicBezTo>
                  <a:pt x="80" y="331"/>
                  <a:pt x="61" y="328"/>
                  <a:pt x="43" y="323"/>
                </a:cubicBezTo>
                <a:cubicBezTo>
                  <a:pt x="25" y="317"/>
                  <a:pt x="11" y="310"/>
                  <a:pt x="0" y="301"/>
                </a:cubicBezTo>
                <a:lnTo>
                  <a:pt x="16" y="264"/>
                </a:lnTo>
                <a:cubicBezTo>
                  <a:pt x="27" y="272"/>
                  <a:pt x="39" y="279"/>
                  <a:pt x="54" y="284"/>
                </a:cubicBezTo>
                <a:cubicBezTo>
                  <a:pt x="69" y="289"/>
                  <a:pt x="84" y="292"/>
                  <a:pt x="99" y="292"/>
                </a:cubicBezTo>
                <a:cubicBezTo>
                  <a:pt x="118" y="292"/>
                  <a:pt x="132" y="289"/>
                  <a:pt x="141" y="283"/>
                </a:cubicBezTo>
                <a:cubicBezTo>
                  <a:pt x="151" y="277"/>
                  <a:pt x="155" y="269"/>
                  <a:pt x="155" y="259"/>
                </a:cubicBezTo>
                <a:cubicBezTo>
                  <a:pt x="155" y="252"/>
                  <a:pt x="153" y="246"/>
                  <a:pt x="147" y="241"/>
                </a:cubicBezTo>
                <a:cubicBezTo>
                  <a:pt x="142" y="237"/>
                  <a:pt x="136" y="233"/>
                  <a:pt x="128" y="230"/>
                </a:cubicBezTo>
                <a:cubicBezTo>
                  <a:pt x="120" y="228"/>
                  <a:pt x="109" y="225"/>
                  <a:pt x="95" y="221"/>
                </a:cubicBezTo>
                <a:cubicBezTo>
                  <a:pt x="76" y="217"/>
                  <a:pt x="61" y="212"/>
                  <a:pt x="49" y="208"/>
                </a:cubicBezTo>
                <a:cubicBezTo>
                  <a:pt x="37" y="203"/>
                  <a:pt x="27" y="196"/>
                  <a:pt x="18" y="186"/>
                </a:cubicBezTo>
                <a:cubicBezTo>
                  <a:pt x="10" y="177"/>
                  <a:pt x="5" y="163"/>
                  <a:pt x="5" y="147"/>
                </a:cubicBezTo>
                <a:cubicBezTo>
                  <a:pt x="5" y="133"/>
                  <a:pt x="9" y="120"/>
                  <a:pt x="17" y="109"/>
                </a:cubicBezTo>
                <a:cubicBezTo>
                  <a:pt x="24" y="97"/>
                  <a:pt x="36" y="88"/>
                  <a:pt x="51" y="82"/>
                </a:cubicBezTo>
                <a:cubicBezTo>
                  <a:pt x="66" y="75"/>
                  <a:pt x="85" y="72"/>
                  <a:pt x="107" y="72"/>
                </a:cubicBezTo>
                <a:cubicBezTo>
                  <a:pt x="122" y="72"/>
                  <a:pt x="137" y="74"/>
                  <a:pt x="152" y="77"/>
                </a:cubicBezTo>
                <a:cubicBezTo>
                  <a:pt x="167" y="81"/>
                  <a:pt x="180" y="87"/>
                  <a:pt x="191" y="94"/>
                </a:cubicBezTo>
                <a:lnTo>
                  <a:pt x="176" y="130"/>
                </a:lnTo>
                <a:cubicBezTo>
                  <a:pt x="165" y="124"/>
                  <a:pt x="153" y="119"/>
                  <a:pt x="141" y="116"/>
                </a:cubicBezTo>
                <a:cubicBezTo>
                  <a:pt x="129" y="112"/>
                  <a:pt x="118" y="110"/>
                  <a:pt x="107" y="110"/>
                </a:cubicBezTo>
                <a:cubicBezTo>
                  <a:pt x="88" y="110"/>
                  <a:pt x="74" y="114"/>
                  <a:pt x="65" y="120"/>
                </a:cubicBezTo>
                <a:cubicBezTo>
                  <a:pt x="56" y="126"/>
                  <a:pt x="52" y="134"/>
                  <a:pt x="52" y="145"/>
                </a:cubicBezTo>
                <a:cubicBezTo>
                  <a:pt x="52" y="152"/>
                  <a:pt x="54" y="158"/>
                  <a:pt x="60" y="162"/>
                </a:cubicBezTo>
                <a:cubicBezTo>
                  <a:pt x="65" y="167"/>
                  <a:pt x="71" y="170"/>
                  <a:pt x="79" y="173"/>
                </a:cubicBezTo>
                <a:cubicBezTo>
                  <a:pt x="87" y="176"/>
                  <a:pt x="98" y="179"/>
                  <a:pt x="112" y="182"/>
                </a:cubicBezTo>
                <a:cubicBezTo>
                  <a:pt x="130" y="186"/>
                  <a:pt x="146" y="191"/>
                  <a:pt x="158" y="196"/>
                </a:cubicBezTo>
                <a:cubicBezTo>
                  <a:pt x="170" y="200"/>
                  <a:pt x="180" y="207"/>
                  <a:pt x="188" y="217"/>
                </a:cubicBezTo>
                <a:cubicBezTo>
                  <a:pt x="197" y="227"/>
                  <a:pt x="201" y="240"/>
                  <a:pt x="201" y="256"/>
                </a:cubicBezTo>
                <a:cubicBezTo>
                  <a:pt x="201" y="270"/>
                  <a:pt x="197" y="282"/>
                  <a:pt x="190" y="294"/>
                </a:cubicBezTo>
                <a:cubicBezTo>
                  <a:pt x="182" y="305"/>
                  <a:pt x="171" y="314"/>
                  <a:pt x="156" y="321"/>
                </a:cubicBezTo>
                <a:cubicBezTo>
                  <a:pt x="140" y="327"/>
                  <a:pt x="121" y="331"/>
                  <a:pt x="99" y="331"/>
                </a:cubicBezTo>
                <a:close/>
                <a:moveTo>
                  <a:pt x="244" y="135"/>
                </a:moveTo>
                <a:lnTo>
                  <a:pt x="289" y="135"/>
                </a:lnTo>
                <a:lnTo>
                  <a:pt x="289" y="327"/>
                </a:lnTo>
                <a:lnTo>
                  <a:pt x="244" y="327"/>
                </a:lnTo>
                <a:lnTo>
                  <a:pt x="244" y="135"/>
                </a:lnTo>
                <a:close/>
                <a:moveTo>
                  <a:pt x="267" y="103"/>
                </a:moveTo>
                <a:cubicBezTo>
                  <a:pt x="258" y="103"/>
                  <a:pt x="252" y="101"/>
                  <a:pt x="246" y="96"/>
                </a:cubicBezTo>
                <a:cubicBezTo>
                  <a:pt x="241" y="90"/>
                  <a:pt x="238" y="84"/>
                  <a:pt x="238" y="76"/>
                </a:cubicBezTo>
                <a:cubicBezTo>
                  <a:pt x="238" y="69"/>
                  <a:pt x="241" y="62"/>
                  <a:pt x="246" y="57"/>
                </a:cubicBezTo>
                <a:cubicBezTo>
                  <a:pt x="252" y="52"/>
                  <a:pt x="258" y="49"/>
                  <a:pt x="267" y="49"/>
                </a:cubicBezTo>
                <a:cubicBezTo>
                  <a:pt x="275" y="49"/>
                  <a:pt x="282" y="52"/>
                  <a:pt x="287" y="57"/>
                </a:cubicBezTo>
                <a:cubicBezTo>
                  <a:pt x="293" y="62"/>
                  <a:pt x="295" y="68"/>
                  <a:pt x="295" y="75"/>
                </a:cubicBezTo>
                <a:cubicBezTo>
                  <a:pt x="295" y="83"/>
                  <a:pt x="293" y="90"/>
                  <a:pt x="287" y="95"/>
                </a:cubicBezTo>
                <a:cubicBezTo>
                  <a:pt x="282" y="101"/>
                  <a:pt x="275" y="103"/>
                  <a:pt x="267" y="103"/>
                </a:cubicBezTo>
                <a:close/>
                <a:moveTo>
                  <a:pt x="458" y="133"/>
                </a:moveTo>
                <a:cubicBezTo>
                  <a:pt x="482" y="133"/>
                  <a:pt x="502" y="140"/>
                  <a:pt x="516" y="154"/>
                </a:cubicBezTo>
                <a:cubicBezTo>
                  <a:pt x="531" y="168"/>
                  <a:pt x="538" y="189"/>
                  <a:pt x="538" y="217"/>
                </a:cubicBezTo>
                <a:lnTo>
                  <a:pt x="538" y="327"/>
                </a:lnTo>
                <a:lnTo>
                  <a:pt x="493" y="327"/>
                </a:lnTo>
                <a:lnTo>
                  <a:pt x="493" y="223"/>
                </a:lnTo>
                <a:cubicBezTo>
                  <a:pt x="493" y="206"/>
                  <a:pt x="489" y="193"/>
                  <a:pt x="481" y="185"/>
                </a:cubicBezTo>
                <a:cubicBezTo>
                  <a:pt x="473" y="176"/>
                  <a:pt x="462" y="172"/>
                  <a:pt x="448" y="172"/>
                </a:cubicBezTo>
                <a:cubicBezTo>
                  <a:pt x="431" y="172"/>
                  <a:pt x="418" y="177"/>
                  <a:pt x="408" y="187"/>
                </a:cubicBezTo>
                <a:cubicBezTo>
                  <a:pt x="399" y="197"/>
                  <a:pt x="394" y="211"/>
                  <a:pt x="394" y="230"/>
                </a:cubicBezTo>
                <a:lnTo>
                  <a:pt x="394" y="327"/>
                </a:lnTo>
                <a:lnTo>
                  <a:pt x="349" y="327"/>
                </a:lnTo>
                <a:lnTo>
                  <a:pt x="349" y="135"/>
                </a:lnTo>
                <a:lnTo>
                  <a:pt x="392" y="135"/>
                </a:lnTo>
                <a:lnTo>
                  <a:pt x="392" y="160"/>
                </a:lnTo>
                <a:cubicBezTo>
                  <a:pt x="399" y="151"/>
                  <a:pt x="409" y="144"/>
                  <a:pt x="420" y="140"/>
                </a:cubicBezTo>
                <a:cubicBezTo>
                  <a:pt x="431" y="135"/>
                  <a:pt x="444" y="133"/>
                  <a:pt x="458" y="133"/>
                </a:cubicBezTo>
                <a:close/>
                <a:moveTo>
                  <a:pt x="706" y="133"/>
                </a:moveTo>
                <a:cubicBezTo>
                  <a:pt x="730" y="133"/>
                  <a:pt x="750" y="140"/>
                  <a:pt x="764" y="154"/>
                </a:cubicBezTo>
                <a:cubicBezTo>
                  <a:pt x="779" y="168"/>
                  <a:pt x="786" y="189"/>
                  <a:pt x="786" y="217"/>
                </a:cubicBezTo>
                <a:lnTo>
                  <a:pt x="786" y="327"/>
                </a:lnTo>
                <a:lnTo>
                  <a:pt x="741" y="327"/>
                </a:lnTo>
                <a:lnTo>
                  <a:pt x="741" y="223"/>
                </a:lnTo>
                <a:cubicBezTo>
                  <a:pt x="741" y="206"/>
                  <a:pt x="737" y="193"/>
                  <a:pt x="729" y="185"/>
                </a:cubicBezTo>
                <a:cubicBezTo>
                  <a:pt x="721" y="176"/>
                  <a:pt x="710" y="172"/>
                  <a:pt x="696" y="172"/>
                </a:cubicBezTo>
                <a:cubicBezTo>
                  <a:pt x="679" y="172"/>
                  <a:pt x="666" y="177"/>
                  <a:pt x="656" y="187"/>
                </a:cubicBezTo>
                <a:cubicBezTo>
                  <a:pt x="647" y="197"/>
                  <a:pt x="642" y="211"/>
                  <a:pt x="642" y="230"/>
                </a:cubicBezTo>
                <a:lnTo>
                  <a:pt x="642" y="327"/>
                </a:lnTo>
                <a:lnTo>
                  <a:pt x="597" y="327"/>
                </a:lnTo>
                <a:lnTo>
                  <a:pt x="597" y="60"/>
                </a:lnTo>
                <a:lnTo>
                  <a:pt x="642" y="60"/>
                </a:lnTo>
                <a:lnTo>
                  <a:pt x="642" y="157"/>
                </a:lnTo>
                <a:cubicBezTo>
                  <a:pt x="649" y="149"/>
                  <a:pt x="659" y="143"/>
                  <a:pt x="669" y="139"/>
                </a:cubicBezTo>
                <a:cubicBezTo>
                  <a:pt x="680" y="135"/>
                  <a:pt x="693" y="133"/>
                  <a:pt x="706" y="133"/>
                </a:cubicBezTo>
                <a:close/>
                <a:moveTo>
                  <a:pt x="1125" y="135"/>
                </a:moveTo>
                <a:lnTo>
                  <a:pt x="1042" y="327"/>
                </a:lnTo>
                <a:lnTo>
                  <a:pt x="996" y="327"/>
                </a:lnTo>
                <a:lnTo>
                  <a:pt x="914" y="135"/>
                </a:lnTo>
                <a:lnTo>
                  <a:pt x="960" y="135"/>
                </a:lnTo>
                <a:lnTo>
                  <a:pt x="1020" y="278"/>
                </a:lnTo>
                <a:lnTo>
                  <a:pt x="1082" y="135"/>
                </a:lnTo>
                <a:lnTo>
                  <a:pt x="1125" y="135"/>
                </a:lnTo>
                <a:close/>
                <a:moveTo>
                  <a:pt x="1154" y="135"/>
                </a:moveTo>
                <a:lnTo>
                  <a:pt x="1199" y="135"/>
                </a:lnTo>
                <a:lnTo>
                  <a:pt x="1199" y="327"/>
                </a:lnTo>
                <a:lnTo>
                  <a:pt x="1154" y="327"/>
                </a:lnTo>
                <a:lnTo>
                  <a:pt x="1154" y="135"/>
                </a:lnTo>
                <a:close/>
                <a:moveTo>
                  <a:pt x="1177" y="103"/>
                </a:moveTo>
                <a:cubicBezTo>
                  <a:pt x="1168" y="103"/>
                  <a:pt x="1162" y="101"/>
                  <a:pt x="1156" y="96"/>
                </a:cubicBezTo>
                <a:cubicBezTo>
                  <a:pt x="1151" y="90"/>
                  <a:pt x="1148" y="84"/>
                  <a:pt x="1148" y="76"/>
                </a:cubicBezTo>
                <a:cubicBezTo>
                  <a:pt x="1148" y="69"/>
                  <a:pt x="1151" y="62"/>
                  <a:pt x="1156" y="57"/>
                </a:cubicBezTo>
                <a:cubicBezTo>
                  <a:pt x="1162" y="52"/>
                  <a:pt x="1168" y="49"/>
                  <a:pt x="1177" y="49"/>
                </a:cubicBezTo>
                <a:cubicBezTo>
                  <a:pt x="1185" y="49"/>
                  <a:pt x="1192" y="52"/>
                  <a:pt x="1197" y="57"/>
                </a:cubicBezTo>
                <a:cubicBezTo>
                  <a:pt x="1203" y="62"/>
                  <a:pt x="1205" y="68"/>
                  <a:pt x="1205" y="75"/>
                </a:cubicBezTo>
                <a:cubicBezTo>
                  <a:pt x="1205" y="83"/>
                  <a:pt x="1203" y="90"/>
                  <a:pt x="1197" y="95"/>
                </a:cubicBezTo>
                <a:cubicBezTo>
                  <a:pt x="1192" y="101"/>
                  <a:pt x="1185" y="103"/>
                  <a:pt x="1177" y="103"/>
                </a:cubicBezTo>
                <a:close/>
                <a:moveTo>
                  <a:pt x="1440" y="232"/>
                </a:moveTo>
                <a:cubicBezTo>
                  <a:pt x="1440" y="235"/>
                  <a:pt x="1439" y="240"/>
                  <a:pt x="1439" y="245"/>
                </a:cubicBezTo>
                <a:lnTo>
                  <a:pt x="1288" y="245"/>
                </a:lnTo>
                <a:cubicBezTo>
                  <a:pt x="1291" y="260"/>
                  <a:pt x="1298" y="271"/>
                  <a:pt x="1309" y="279"/>
                </a:cubicBezTo>
                <a:cubicBezTo>
                  <a:pt x="1320" y="287"/>
                  <a:pt x="1334" y="292"/>
                  <a:pt x="1350" y="292"/>
                </a:cubicBezTo>
                <a:cubicBezTo>
                  <a:pt x="1371" y="292"/>
                  <a:pt x="1389" y="285"/>
                  <a:pt x="1403" y="271"/>
                </a:cubicBezTo>
                <a:lnTo>
                  <a:pt x="1427" y="298"/>
                </a:lnTo>
                <a:cubicBezTo>
                  <a:pt x="1418" y="309"/>
                  <a:pt x="1407" y="317"/>
                  <a:pt x="1394" y="322"/>
                </a:cubicBezTo>
                <a:cubicBezTo>
                  <a:pt x="1381" y="327"/>
                  <a:pt x="1366" y="330"/>
                  <a:pt x="1349" y="330"/>
                </a:cubicBezTo>
                <a:cubicBezTo>
                  <a:pt x="1328" y="330"/>
                  <a:pt x="1310" y="326"/>
                  <a:pt x="1293" y="317"/>
                </a:cubicBezTo>
                <a:cubicBezTo>
                  <a:pt x="1277" y="309"/>
                  <a:pt x="1265" y="297"/>
                  <a:pt x="1256" y="282"/>
                </a:cubicBezTo>
                <a:cubicBezTo>
                  <a:pt x="1247" y="267"/>
                  <a:pt x="1243" y="250"/>
                  <a:pt x="1243" y="231"/>
                </a:cubicBezTo>
                <a:cubicBezTo>
                  <a:pt x="1243" y="212"/>
                  <a:pt x="1247" y="196"/>
                  <a:pt x="1256" y="181"/>
                </a:cubicBezTo>
                <a:cubicBezTo>
                  <a:pt x="1264" y="166"/>
                  <a:pt x="1276" y="154"/>
                  <a:pt x="1291" y="145"/>
                </a:cubicBezTo>
                <a:cubicBezTo>
                  <a:pt x="1306" y="137"/>
                  <a:pt x="1323" y="133"/>
                  <a:pt x="1342" y="133"/>
                </a:cubicBezTo>
                <a:cubicBezTo>
                  <a:pt x="1361" y="133"/>
                  <a:pt x="1378" y="137"/>
                  <a:pt x="1393" y="145"/>
                </a:cubicBezTo>
                <a:cubicBezTo>
                  <a:pt x="1407" y="154"/>
                  <a:pt x="1419" y="165"/>
                  <a:pt x="1427" y="180"/>
                </a:cubicBezTo>
                <a:cubicBezTo>
                  <a:pt x="1436" y="195"/>
                  <a:pt x="1440" y="212"/>
                  <a:pt x="1440" y="232"/>
                </a:cubicBezTo>
                <a:close/>
                <a:moveTo>
                  <a:pt x="1342" y="169"/>
                </a:moveTo>
                <a:cubicBezTo>
                  <a:pt x="1328" y="169"/>
                  <a:pt x="1316" y="173"/>
                  <a:pt x="1306" y="182"/>
                </a:cubicBezTo>
                <a:cubicBezTo>
                  <a:pt x="1296" y="190"/>
                  <a:pt x="1290" y="201"/>
                  <a:pt x="1288" y="216"/>
                </a:cubicBezTo>
                <a:lnTo>
                  <a:pt x="1397" y="216"/>
                </a:lnTo>
                <a:cubicBezTo>
                  <a:pt x="1395" y="202"/>
                  <a:pt x="1389" y="190"/>
                  <a:pt x="1379" y="182"/>
                </a:cubicBezTo>
                <a:cubicBezTo>
                  <a:pt x="1369" y="173"/>
                  <a:pt x="1357" y="169"/>
                  <a:pt x="1342" y="169"/>
                </a:cubicBezTo>
                <a:close/>
                <a:moveTo>
                  <a:pt x="1373" y="109"/>
                </a:moveTo>
                <a:lnTo>
                  <a:pt x="1341" y="82"/>
                </a:lnTo>
                <a:lnTo>
                  <a:pt x="1310" y="109"/>
                </a:lnTo>
                <a:lnTo>
                  <a:pt x="1273" y="109"/>
                </a:lnTo>
                <a:lnTo>
                  <a:pt x="1321" y="59"/>
                </a:lnTo>
                <a:lnTo>
                  <a:pt x="1362" y="59"/>
                </a:lnTo>
                <a:lnTo>
                  <a:pt x="1410" y="109"/>
                </a:lnTo>
                <a:lnTo>
                  <a:pt x="1373" y="109"/>
                </a:lnTo>
                <a:close/>
                <a:moveTo>
                  <a:pt x="1593" y="133"/>
                </a:moveTo>
                <a:cubicBezTo>
                  <a:pt x="1617" y="133"/>
                  <a:pt x="1637" y="140"/>
                  <a:pt x="1651" y="154"/>
                </a:cubicBezTo>
                <a:cubicBezTo>
                  <a:pt x="1666" y="168"/>
                  <a:pt x="1673" y="189"/>
                  <a:pt x="1673" y="217"/>
                </a:cubicBezTo>
                <a:lnTo>
                  <a:pt x="1673" y="327"/>
                </a:lnTo>
                <a:lnTo>
                  <a:pt x="1628" y="327"/>
                </a:lnTo>
                <a:lnTo>
                  <a:pt x="1628" y="223"/>
                </a:lnTo>
                <a:cubicBezTo>
                  <a:pt x="1628" y="206"/>
                  <a:pt x="1624" y="193"/>
                  <a:pt x="1616" y="185"/>
                </a:cubicBezTo>
                <a:cubicBezTo>
                  <a:pt x="1608" y="176"/>
                  <a:pt x="1597" y="172"/>
                  <a:pt x="1583" y="172"/>
                </a:cubicBezTo>
                <a:cubicBezTo>
                  <a:pt x="1566" y="172"/>
                  <a:pt x="1553" y="177"/>
                  <a:pt x="1543" y="187"/>
                </a:cubicBezTo>
                <a:cubicBezTo>
                  <a:pt x="1534" y="197"/>
                  <a:pt x="1529" y="211"/>
                  <a:pt x="1529" y="230"/>
                </a:cubicBezTo>
                <a:lnTo>
                  <a:pt x="1529" y="327"/>
                </a:lnTo>
                <a:lnTo>
                  <a:pt x="1484" y="327"/>
                </a:lnTo>
                <a:lnTo>
                  <a:pt x="1484" y="135"/>
                </a:lnTo>
                <a:lnTo>
                  <a:pt x="1527" y="135"/>
                </a:lnTo>
                <a:lnTo>
                  <a:pt x="1527" y="160"/>
                </a:lnTo>
                <a:cubicBezTo>
                  <a:pt x="1534" y="151"/>
                  <a:pt x="1544" y="144"/>
                  <a:pt x="1555" y="140"/>
                </a:cubicBezTo>
                <a:cubicBezTo>
                  <a:pt x="1566" y="135"/>
                  <a:pt x="1579" y="133"/>
                  <a:pt x="1593" y="133"/>
                </a:cubicBezTo>
                <a:close/>
                <a:moveTo>
                  <a:pt x="1947" y="317"/>
                </a:moveTo>
                <a:cubicBezTo>
                  <a:pt x="1942" y="321"/>
                  <a:pt x="1936" y="324"/>
                  <a:pt x="1928" y="326"/>
                </a:cubicBezTo>
                <a:cubicBezTo>
                  <a:pt x="1921" y="329"/>
                  <a:pt x="1913" y="330"/>
                  <a:pt x="1904" y="330"/>
                </a:cubicBezTo>
                <a:cubicBezTo>
                  <a:pt x="1883" y="330"/>
                  <a:pt x="1867" y="324"/>
                  <a:pt x="1855" y="313"/>
                </a:cubicBezTo>
                <a:cubicBezTo>
                  <a:pt x="1844" y="302"/>
                  <a:pt x="1838" y="286"/>
                  <a:pt x="1838" y="265"/>
                </a:cubicBezTo>
                <a:lnTo>
                  <a:pt x="1838" y="172"/>
                </a:lnTo>
                <a:lnTo>
                  <a:pt x="1806" y="172"/>
                </a:lnTo>
                <a:lnTo>
                  <a:pt x="1806" y="136"/>
                </a:lnTo>
                <a:lnTo>
                  <a:pt x="1838" y="136"/>
                </a:lnTo>
                <a:lnTo>
                  <a:pt x="1838" y="92"/>
                </a:lnTo>
                <a:lnTo>
                  <a:pt x="1883" y="92"/>
                </a:lnTo>
                <a:lnTo>
                  <a:pt x="1883" y="136"/>
                </a:lnTo>
                <a:lnTo>
                  <a:pt x="1935" y="136"/>
                </a:lnTo>
                <a:lnTo>
                  <a:pt x="1935" y="172"/>
                </a:lnTo>
                <a:lnTo>
                  <a:pt x="1883" y="172"/>
                </a:lnTo>
                <a:lnTo>
                  <a:pt x="1883" y="264"/>
                </a:lnTo>
                <a:cubicBezTo>
                  <a:pt x="1883" y="273"/>
                  <a:pt x="1885" y="280"/>
                  <a:pt x="1890" y="285"/>
                </a:cubicBezTo>
                <a:cubicBezTo>
                  <a:pt x="1894" y="290"/>
                  <a:pt x="1901" y="293"/>
                  <a:pt x="1910" y="293"/>
                </a:cubicBezTo>
                <a:cubicBezTo>
                  <a:pt x="1920" y="293"/>
                  <a:pt x="1928" y="290"/>
                  <a:pt x="1935" y="285"/>
                </a:cubicBezTo>
                <a:lnTo>
                  <a:pt x="1947" y="317"/>
                </a:lnTo>
                <a:close/>
                <a:moveTo>
                  <a:pt x="2095" y="133"/>
                </a:moveTo>
                <a:cubicBezTo>
                  <a:pt x="2119" y="133"/>
                  <a:pt x="2139" y="140"/>
                  <a:pt x="2153" y="154"/>
                </a:cubicBezTo>
                <a:cubicBezTo>
                  <a:pt x="2168" y="168"/>
                  <a:pt x="2175" y="189"/>
                  <a:pt x="2175" y="217"/>
                </a:cubicBezTo>
                <a:lnTo>
                  <a:pt x="2175" y="327"/>
                </a:lnTo>
                <a:lnTo>
                  <a:pt x="2130" y="327"/>
                </a:lnTo>
                <a:lnTo>
                  <a:pt x="2130" y="223"/>
                </a:lnTo>
                <a:cubicBezTo>
                  <a:pt x="2130" y="206"/>
                  <a:pt x="2126" y="193"/>
                  <a:pt x="2118" y="185"/>
                </a:cubicBezTo>
                <a:cubicBezTo>
                  <a:pt x="2110" y="176"/>
                  <a:pt x="2099" y="172"/>
                  <a:pt x="2085" y="172"/>
                </a:cubicBezTo>
                <a:cubicBezTo>
                  <a:pt x="2068" y="172"/>
                  <a:pt x="2055" y="177"/>
                  <a:pt x="2045" y="187"/>
                </a:cubicBezTo>
                <a:cubicBezTo>
                  <a:pt x="2036" y="197"/>
                  <a:pt x="2031" y="211"/>
                  <a:pt x="2031" y="230"/>
                </a:cubicBezTo>
                <a:lnTo>
                  <a:pt x="2031" y="327"/>
                </a:lnTo>
                <a:lnTo>
                  <a:pt x="1986" y="327"/>
                </a:lnTo>
                <a:lnTo>
                  <a:pt x="1986" y="60"/>
                </a:lnTo>
                <a:lnTo>
                  <a:pt x="2031" y="60"/>
                </a:lnTo>
                <a:lnTo>
                  <a:pt x="2031" y="157"/>
                </a:lnTo>
                <a:cubicBezTo>
                  <a:pt x="2038" y="149"/>
                  <a:pt x="2048" y="143"/>
                  <a:pt x="2058" y="139"/>
                </a:cubicBezTo>
                <a:cubicBezTo>
                  <a:pt x="2069" y="135"/>
                  <a:pt x="2082" y="133"/>
                  <a:pt x="2095" y="133"/>
                </a:cubicBezTo>
                <a:close/>
                <a:moveTo>
                  <a:pt x="2420" y="135"/>
                </a:moveTo>
                <a:lnTo>
                  <a:pt x="2420" y="327"/>
                </a:lnTo>
                <a:lnTo>
                  <a:pt x="2377" y="327"/>
                </a:lnTo>
                <a:lnTo>
                  <a:pt x="2377" y="303"/>
                </a:lnTo>
                <a:cubicBezTo>
                  <a:pt x="2370" y="311"/>
                  <a:pt x="2361" y="318"/>
                  <a:pt x="2350" y="323"/>
                </a:cubicBezTo>
                <a:cubicBezTo>
                  <a:pt x="2339" y="327"/>
                  <a:pt x="2328" y="330"/>
                  <a:pt x="2315" y="330"/>
                </a:cubicBezTo>
                <a:cubicBezTo>
                  <a:pt x="2290" y="330"/>
                  <a:pt x="2269" y="323"/>
                  <a:pt x="2255" y="308"/>
                </a:cubicBezTo>
                <a:cubicBezTo>
                  <a:pt x="2240" y="294"/>
                  <a:pt x="2232" y="273"/>
                  <a:pt x="2232" y="245"/>
                </a:cubicBezTo>
                <a:lnTo>
                  <a:pt x="2232" y="135"/>
                </a:lnTo>
                <a:lnTo>
                  <a:pt x="2277" y="135"/>
                </a:lnTo>
                <a:lnTo>
                  <a:pt x="2277" y="239"/>
                </a:lnTo>
                <a:cubicBezTo>
                  <a:pt x="2277" y="256"/>
                  <a:pt x="2281" y="269"/>
                  <a:pt x="2289" y="277"/>
                </a:cubicBezTo>
                <a:cubicBezTo>
                  <a:pt x="2297" y="286"/>
                  <a:pt x="2308" y="290"/>
                  <a:pt x="2322" y="290"/>
                </a:cubicBezTo>
                <a:cubicBezTo>
                  <a:pt x="2339" y="290"/>
                  <a:pt x="2351" y="285"/>
                  <a:pt x="2361" y="275"/>
                </a:cubicBezTo>
                <a:cubicBezTo>
                  <a:pt x="2370" y="265"/>
                  <a:pt x="2375" y="251"/>
                  <a:pt x="2375" y="232"/>
                </a:cubicBezTo>
                <a:lnTo>
                  <a:pt x="2375" y="135"/>
                </a:lnTo>
                <a:lnTo>
                  <a:pt x="2420" y="135"/>
                </a:lnTo>
                <a:close/>
                <a:moveTo>
                  <a:pt x="2391" y="135"/>
                </a:moveTo>
                <a:lnTo>
                  <a:pt x="2398" y="135"/>
                </a:lnTo>
                <a:cubicBezTo>
                  <a:pt x="2405" y="135"/>
                  <a:pt x="2411" y="133"/>
                  <a:pt x="2415" y="129"/>
                </a:cubicBezTo>
                <a:cubicBezTo>
                  <a:pt x="2419" y="124"/>
                  <a:pt x="2421" y="119"/>
                  <a:pt x="2421" y="112"/>
                </a:cubicBezTo>
                <a:cubicBezTo>
                  <a:pt x="2421" y="104"/>
                  <a:pt x="2418" y="96"/>
                  <a:pt x="2414" y="90"/>
                </a:cubicBezTo>
                <a:lnTo>
                  <a:pt x="2441" y="80"/>
                </a:lnTo>
                <a:cubicBezTo>
                  <a:pt x="2448" y="89"/>
                  <a:pt x="2452" y="100"/>
                  <a:pt x="2452" y="113"/>
                </a:cubicBezTo>
                <a:cubicBezTo>
                  <a:pt x="2452" y="130"/>
                  <a:pt x="2447" y="143"/>
                  <a:pt x="2438" y="153"/>
                </a:cubicBezTo>
                <a:cubicBezTo>
                  <a:pt x="2428" y="162"/>
                  <a:pt x="2415" y="167"/>
                  <a:pt x="2398" y="167"/>
                </a:cubicBezTo>
                <a:lnTo>
                  <a:pt x="2391" y="167"/>
                </a:lnTo>
                <a:lnTo>
                  <a:pt x="2391" y="135"/>
                </a:lnTo>
                <a:close/>
                <a:moveTo>
                  <a:pt x="2326" y="400"/>
                </a:moveTo>
                <a:cubicBezTo>
                  <a:pt x="2320" y="400"/>
                  <a:pt x="2315" y="398"/>
                  <a:pt x="2311" y="395"/>
                </a:cubicBezTo>
                <a:cubicBezTo>
                  <a:pt x="2307" y="391"/>
                  <a:pt x="2305" y="386"/>
                  <a:pt x="2305" y="379"/>
                </a:cubicBezTo>
                <a:cubicBezTo>
                  <a:pt x="2305" y="373"/>
                  <a:pt x="2307" y="368"/>
                  <a:pt x="2311" y="363"/>
                </a:cubicBezTo>
                <a:cubicBezTo>
                  <a:pt x="2315" y="359"/>
                  <a:pt x="2320" y="357"/>
                  <a:pt x="2326" y="357"/>
                </a:cubicBezTo>
                <a:cubicBezTo>
                  <a:pt x="2332" y="357"/>
                  <a:pt x="2337" y="359"/>
                  <a:pt x="2342" y="363"/>
                </a:cubicBezTo>
                <a:cubicBezTo>
                  <a:pt x="2346" y="368"/>
                  <a:pt x="2348" y="373"/>
                  <a:pt x="2348" y="379"/>
                </a:cubicBezTo>
                <a:cubicBezTo>
                  <a:pt x="2348" y="386"/>
                  <a:pt x="2346" y="391"/>
                  <a:pt x="2342" y="395"/>
                </a:cubicBezTo>
                <a:cubicBezTo>
                  <a:pt x="2337" y="398"/>
                  <a:pt x="2332" y="400"/>
                  <a:pt x="2326" y="400"/>
                </a:cubicBezTo>
                <a:close/>
                <a:moveTo>
                  <a:pt x="2572" y="330"/>
                </a:moveTo>
                <a:cubicBezTo>
                  <a:pt x="2552" y="330"/>
                  <a:pt x="2534" y="326"/>
                  <a:pt x="2518" y="317"/>
                </a:cubicBezTo>
                <a:cubicBezTo>
                  <a:pt x="2503" y="309"/>
                  <a:pt x="2490" y="297"/>
                  <a:pt x="2481" y="282"/>
                </a:cubicBezTo>
                <a:cubicBezTo>
                  <a:pt x="2473" y="267"/>
                  <a:pt x="2468" y="250"/>
                  <a:pt x="2468" y="231"/>
                </a:cubicBezTo>
                <a:cubicBezTo>
                  <a:pt x="2468" y="212"/>
                  <a:pt x="2473" y="195"/>
                  <a:pt x="2481" y="180"/>
                </a:cubicBezTo>
                <a:cubicBezTo>
                  <a:pt x="2490" y="165"/>
                  <a:pt x="2503" y="154"/>
                  <a:pt x="2518" y="145"/>
                </a:cubicBezTo>
                <a:cubicBezTo>
                  <a:pt x="2534" y="137"/>
                  <a:pt x="2552" y="133"/>
                  <a:pt x="2572" y="133"/>
                </a:cubicBezTo>
                <a:cubicBezTo>
                  <a:pt x="2591" y="133"/>
                  <a:pt x="2608" y="137"/>
                  <a:pt x="2622" y="144"/>
                </a:cubicBezTo>
                <a:cubicBezTo>
                  <a:pt x="2636" y="152"/>
                  <a:pt x="2647" y="163"/>
                  <a:pt x="2654" y="177"/>
                </a:cubicBezTo>
                <a:lnTo>
                  <a:pt x="2620" y="198"/>
                </a:lnTo>
                <a:cubicBezTo>
                  <a:pt x="2614" y="189"/>
                  <a:pt x="2607" y="182"/>
                  <a:pt x="2599" y="178"/>
                </a:cubicBezTo>
                <a:cubicBezTo>
                  <a:pt x="2591" y="173"/>
                  <a:pt x="2582" y="171"/>
                  <a:pt x="2572" y="171"/>
                </a:cubicBezTo>
                <a:cubicBezTo>
                  <a:pt x="2555" y="171"/>
                  <a:pt x="2541" y="176"/>
                  <a:pt x="2530" y="187"/>
                </a:cubicBezTo>
                <a:cubicBezTo>
                  <a:pt x="2519" y="198"/>
                  <a:pt x="2513" y="213"/>
                  <a:pt x="2513" y="231"/>
                </a:cubicBezTo>
                <a:cubicBezTo>
                  <a:pt x="2513" y="249"/>
                  <a:pt x="2519" y="264"/>
                  <a:pt x="2530" y="275"/>
                </a:cubicBezTo>
                <a:cubicBezTo>
                  <a:pt x="2541" y="286"/>
                  <a:pt x="2555" y="291"/>
                  <a:pt x="2572" y="291"/>
                </a:cubicBezTo>
                <a:cubicBezTo>
                  <a:pt x="2582" y="291"/>
                  <a:pt x="2591" y="289"/>
                  <a:pt x="2599" y="285"/>
                </a:cubicBezTo>
                <a:cubicBezTo>
                  <a:pt x="2607" y="280"/>
                  <a:pt x="2614" y="273"/>
                  <a:pt x="2620" y="265"/>
                </a:cubicBezTo>
                <a:lnTo>
                  <a:pt x="2654" y="285"/>
                </a:lnTo>
                <a:cubicBezTo>
                  <a:pt x="2647" y="299"/>
                  <a:pt x="2636" y="310"/>
                  <a:pt x="2622" y="318"/>
                </a:cubicBezTo>
                <a:cubicBezTo>
                  <a:pt x="2607" y="326"/>
                  <a:pt x="2591" y="330"/>
                  <a:pt x="2572" y="330"/>
                </a:cubicBezTo>
                <a:close/>
                <a:moveTo>
                  <a:pt x="2903" y="133"/>
                </a:moveTo>
                <a:cubicBezTo>
                  <a:pt x="2927" y="133"/>
                  <a:pt x="2947" y="140"/>
                  <a:pt x="2961" y="154"/>
                </a:cubicBezTo>
                <a:cubicBezTo>
                  <a:pt x="2976" y="168"/>
                  <a:pt x="2983" y="189"/>
                  <a:pt x="2983" y="217"/>
                </a:cubicBezTo>
                <a:lnTo>
                  <a:pt x="2983" y="327"/>
                </a:lnTo>
                <a:lnTo>
                  <a:pt x="2938" y="327"/>
                </a:lnTo>
                <a:lnTo>
                  <a:pt x="2938" y="223"/>
                </a:lnTo>
                <a:cubicBezTo>
                  <a:pt x="2938" y="206"/>
                  <a:pt x="2934" y="193"/>
                  <a:pt x="2926" y="185"/>
                </a:cubicBezTo>
                <a:cubicBezTo>
                  <a:pt x="2918" y="176"/>
                  <a:pt x="2907" y="172"/>
                  <a:pt x="2893" y="172"/>
                </a:cubicBezTo>
                <a:cubicBezTo>
                  <a:pt x="2876" y="172"/>
                  <a:pt x="2863" y="177"/>
                  <a:pt x="2853" y="187"/>
                </a:cubicBezTo>
                <a:cubicBezTo>
                  <a:pt x="2844" y="197"/>
                  <a:pt x="2839" y="211"/>
                  <a:pt x="2839" y="230"/>
                </a:cubicBezTo>
                <a:lnTo>
                  <a:pt x="2839" y="327"/>
                </a:lnTo>
                <a:lnTo>
                  <a:pt x="2794" y="327"/>
                </a:lnTo>
                <a:lnTo>
                  <a:pt x="2794" y="60"/>
                </a:lnTo>
                <a:lnTo>
                  <a:pt x="2839" y="60"/>
                </a:lnTo>
                <a:lnTo>
                  <a:pt x="2839" y="157"/>
                </a:lnTo>
                <a:cubicBezTo>
                  <a:pt x="2846" y="149"/>
                  <a:pt x="2856" y="143"/>
                  <a:pt x="2866" y="139"/>
                </a:cubicBezTo>
                <a:cubicBezTo>
                  <a:pt x="2877" y="135"/>
                  <a:pt x="2890" y="133"/>
                  <a:pt x="2903" y="133"/>
                </a:cubicBezTo>
                <a:close/>
                <a:moveTo>
                  <a:pt x="3042" y="135"/>
                </a:moveTo>
                <a:lnTo>
                  <a:pt x="3087" y="135"/>
                </a:lnTo>
                <a:lnTo>
                  <a:pt x="3087" y="327"/>
                </a:lnTo>
                <a:lnTo>
                  <a:pt x="3042" y="327"/>
                </a:lnTo>
                <a:lnTo>
                  <a:pt x="3042" y="135"/>
                </a:lnTo>
                <a:close/>
                <a:moveTo>
                  <a:pt x="3065" y="103"/>
                </a:moveTo>
                <a:cubicBezTo>
                  <a:pt x="3056" y="103"/>
                  <a:pt x="3050" y="101"/>
                  <a:pt x="3044" y="96"/>
                </a:cubicBezTo>
                <a:cubicBezTo>
                  <a:pt x="3039" y="90"/>
                  <a:pt x="3036" y="84"/>
                  <a:pt x="3036" y="76"/>
                </a:cubicBezTo>
                <a:cubicBezTo>
                  <a:pt x="3036" y="69"/>
                  <a:pt x="3039" y="62"/>
                  <a:pt x="3044" y="57"/>
                </a:cubicBezTo>
                <a:cubicBezTo>
                  <a:pt x="3050" y="52"/>
                  <a:pt x="3056" y="49"/>
                  <a:pt x="3065" y="49"/>
                </a:cubicBezTo>
                <a:cubicBezTo>
                  <a:pt x="3073" y="49"/>
                  <a:pt x="3080" y="52"/>
                  <a:pt x="3085" y="57"/>
                </a:cubicBezTo>
                <a:cubicBezTo>
                  <a:pt x="3091" y="62"/>
                  <a:pt x="3093" y="68"/>
                  <a:pt x="3093" y="75"/>
                </a:cubicBezTo>
                <a:cubicBezTo>
                  <a:pt x="3093" y="83"/>
                  <a:pt x="3091" y="90"/>
                  <a:pt x="3085" y="95"/>
                </a:cubicBezTo>
                <a:cubicBezTo>
                  <a:pt x="3080" y="101"/>
                  <a:pt x="3073" y="103"/>
                  <a:pt x="3065" y="103"/>
                </a:cubicBezTo>
                <a:close/>
                <a:moveTo>
                  <a:pt x="3328" y="232"/>
                </a:moveTo>
                <a:cubicBezTo>
                  <a:pt x="3328" y="235"/>
                  <a:pt x="3327" y="240"/>
                  <a:pt x="3327" y="245"/>
                </a:cubicBezTo>
                <a:lnTo>
                  <a:pt x="3176" y="245"/>
                </a:lnTo>
                <a:cubicBezTo>
                  <a:pt x="3179" y="260"/>
                  <a:pt x="3186" y="271"/>
                  <a:pt x="3197" y="279"/>
                </a:cubicBezTo>
                <a:cubicBezTo>
                  <a:pt x="3208" y="287"/>
                  <a:pt x="3222" y="292"/>
                  <a:pt x="3238" y="292"/>
                </a:cubicBezTo>
                <a:cubicBezTo>
                  <a:pt x="3259" y="292"/>
                  <a:pt x="3277" y="285"/>
                  <a:pt x="3291" y="271"/>
                </a:cubicBezTo>
                <a:lnTo>
                  <a:pt x="3315" y="298"/>
                </a:lnTo>
                <a:cubicBezTo>
                  <a:pt x="3306" y="309"/>
                  <a:pt x="3295" y="317"/>
                  <a:pt x="3282" y="322"/>
                </a:cubicBezTo>
                <a:cubicBezTo>
                  <a:pt x="3269" y="327"/>
                  <a:pt x="3254" y="330"/>
                  <a:pt x="3237" y="330"/>
                </a:cubicBezTo>
                <a:cubicBezTo>
                  <a:pt x="3216" y="330"/>
                  <a:pt x="3198" y="326"/>
                  <a:pt x="3181" y="317"/>
                </a:cubicBezTo>
                <a:cubicBezTo>
                  <a:pt x="3165" y="309"/>
                  <a:pt x="3153" y="297"/>
                  <a:pt x="3144" y="282"/>
                </a:cubicBezTo>
                <a:cubicBezTo>
                  <a:pt x="3135" y="267"/>
                  <a:pt x="3131" y="250"/>
                  <a:pt x="3131" y="231"/>
                </a:cubicBezTo>
                <a:cubicBezTo>
                  <a:pt x="3131" y="212"/>
                  <a:pt x="3135" y="196"/>
                  <a:pt x="3144" y="181"/>
                </a:cubicBezTo>
                <a:cubicBezTo>
                  <a:pt x="3152" y="166"/>
                  <a:pt x="3164" y="154"/>
                  <a:pt x="3179" y="145"/>
                </a:cubicBezTo>
                <a:cubicBezTo>
                  <a:pt x="3194" y="137"/>
                  <a:pt x="3211" y="133"/>
                  <a:pt x="3230" y="133"/>
                </a:cubicBezTo>
                <a:cubicBezTo>
                  <a:pt x="3249" y="133"/>
                  <a:pt x="3266" y="137"/>
                  <a:pt x="3281" y="145"/>
                </a:cubicBezTo>
                <a:cubicBezTo>
                  <a:pt x="3295" y="154"/>
                  <a:pt x="3307" y="165"/>
                  <a:pt x="3315" y="180"/>
                </a:cubicBezTo>
                <a:cubicBezTo>
                  <a:pt x="3324" y="195"/>
                  <a:pt x="3328" y="212"/>
                  <a:pt x="3328" y="232"/>
                </a:cubicBezTo>
                <a:close/>
                <a:moveTo>
                  <a:pt x="3230" y="169"/>
                </a:moveTo>
                <a:cubicBezTo>
                  <a:pt x="3216" y="169"/>
                  <a:pt x="3204" y="173"/>
                  <a:pt x="3194" y="182"/>
                </a:cubicBezTo>
                <a:cubicBezTo>
                  <a:pt x="3184" y="190"/>
                  <a:pt x="3178" y="201"/>
                  <a:pt x="3176" y="216"/>
                </a:cubicBezTo>
                <a:lnTo>
                  <a:pt x="3285" y="216"/>
                </a:lnTo>
                <a:cubicBezTo>
                  <a:pt x="3283" y="202"/>
                  <a:pt x="3277" y="190"/>
                  <a:pt x="3267" y="182"/>
                </a:cubicBezTo>
                <a:cubicBezTo>
                  <a:pt x="3257" y="173"/>
                  <a:pt x="3245" y="169"/>
                  <a:pt x="3230" y="169"/>
                </a:cubicBezTo>
                <a:close/>
                <a:moveTo>
                  <a:pt x="3229" y="400"/>
                </a:moveTo>
                <a:cubicBezTo>
                  <a:pt x="3223" y="400"/>
                  <a:pt x="3218" y="398"/>
                  <a:pt x="3214" y="395"/>
                </a:cubicBezTo>
                <a:cubicBezTo>
                  <a:pt x="3210" y="391"/>
                  <a:pt x="3208" y="386"/>
                  <a:pt x="3208" y="379"/>
                </a:cubicBezTo>
                <a:cubicBezTo>
                  <a:pt x="3208" y="373"/>
                  <a:pt x="3210" y="368"/>
                  <a:pt x="3214" y="363"/>
                </a:cubicBezTo>
                <a:cubicBezTo>
                  <a:pt x="3218" y="359"/>
                  <a:pt x="3223" y="357"/>
                  <a:pt x="3229" y="357"/>
                </a:cubicBezTo>
                <a:cubicBezTo>
                  <a:pt x="3236" y="357"/>
                  <a:pt x="3241" y="359"/>
                  <a:pt x="3245" y="363"/>
                </a:cubicBezTo>
                <a:cubicBezTo>
                  <a:pt x="3249" y="368"/>
                  <a:pt x="3251" y="373"/>
                  <a:pt x="3251" y="379"/>
                </a:cubicBezTo>
                <a:cubicBezTo>
                  <a:pt x="3251" y="386"/>
                  <a:pt x="3249" y="391"/>
                  <a:pt x="3245" y="395"/>
                </a:cubicBezTo>
                <a:cubicBezTo>
                  <a:pt x="3241" y="398"/>
                  <a:pt x="3236" y="400"/>
                  <a:pt x="3229" y="400"/>
                </a:cubicBezTo>
                <a:close/>
                <a:moveTo>
                  <a:pt x="3261" y="109"/>
                </a:moveTo>
                <a:lnTo>
                  <a:pt x="3229" y="82"/>
                </a:lnTo>
                <a:lnTo>
                  <a:pt x="3198" y="109"/>
                </a:lnTo>
                <a:lnTo>
                  <a:pt x="3161" y="109"/>
                </a:lnTo>
                <a:lnTo>
                  <a:pt x="3209" y="59"/>
                </a:lnTo>
                <a:lnTo>
                  <a:pt x="3250" y="59"/>
                </a:lnTo>
                <a:lnTo>
                  <a:pt x="3298" y="109"/>
                </a:lnTo>
                <a:lnTo>
                  <a:pt x="3261" y="109"/>
                </a:lnTo>
                <a:close/>
                <a:moveTo>
                  <a:pt x="3481" y="133"/>
                </a:moveTo>
                <a:cubicBezTo>
                  <a:pt x="3505" y="133"/>
                  <a:pt x="3525" y="140"/>
                  <a:pt x="3539" y="154"/>
                </a:cubicBezTo>
                <a:cubicBezTo>
                  <a:pt x="3554" y="168"/>
                  <a:pt x="3561" y="189"/>
                  <a:pt x="3561" y="217"/>
                </a:cubicBezTo>
                <a:lnTo>
                  <a:pt x="3561" y="327"/>
                </a:lnTo>
                <a:lnTo>
                  <a:pt x="3516" y="327"/>
                </a:lnTo>
                <a:lnTo>
                  <a:pt x="3516" y="223"/>
                </a:lnTo>
                <a:cubicBezTo>
                  <a:pt x="3516" y="206"/>
                  <a:pt x="3512" y="193"/>
                  <a:pt x="3504" y="185"/>
                </a:cubicBezTo>
                <a:cubicBezTo>
                  <a:pt x="3496" y="176"/>
                  <a:pt x="3485" y="172"/>
                  <a:pt x="3471" y="172"/>
                </a:cubicBezTo>
                <a:cubicBezTo>
                  <a:pt x="3454" y="172"/>
                  <a:pt x="3441" y="177"/>
                  <a:pt x="3431" y="187"/>
                </a:cubicBezTo>
                <a:cubicBezTo>
                  <a:pt x="3422" y="197"/>
                  <a:pt x="3417" y="211"/>
                  <a:pt x="3417" y="230"/>
                </a:cubicBezTo>
                <a:lnTo>
                  <a:pt x="3417" y="327"/>
                </a:lnTo>
                <a:lnTo>
                  <a:pt x="3372" y="327"/>
                </a:lnTo>
                <a:lnTo>
                  <a:pt x="3372" y="135"/>
                </a:lnTo>
                <a:lnTo>
                  <a:pt x="3415" y="135"/>
                </a:lnTo>
                <a:lnTo>
                  <a:pt x="3415" y="160"/>
                </a:lnTo>
                <a:cubicBezTo>
                  <a:pt x="3422" y="151"/>
                  <a:pt x="3432" y="144"/>
                  <a:pt x="3443" y="140"/>
                </a:cubicBezTo>
                <a:cubicBezTo>
                  <a:pt x="3454" y="135"/>
                  <a:pt x="3467" y="133"/>
                  <a:pt x="3481" y="133"/>
                </a:cubicBezTo>
                <a:close/>
                <a:moveTo>
                  <a:pt x="3634" y="193"/>
                </a:moveTo>
                <a:cubicBezTo>
                  <a:pt x="3626" y="193"/>
                  <a:pt x="3619" y="190"/>
                  <a:pt x="3613" y="184"/>
                </a:cubicBezTo>
                <a:cubicBezTo>
                  <a:pt x="3608" y="179"/>
                  <a:pt x="3605" y="171"/>
                  <a:pt x="3605" y="163"/>
                </a:cubicBezTo>
                <a:cubicBezTo>
                  <a:pt x="3605" y="154"/>
                  <a:pt x="3608" y="147"/>
                  <a:pt x="3613" y="141"/>
                </a:cubicBezTo>
                <a:cubicBezTo>
                  <a:pt x="3619" y="136"/>
                  <a:pt x="3626" y="133"/>
                  <a:pt x="3634" y="133"/>
                </a:cubicBezTo>
                <a:cubicBezTo>
                  <a:pt x="3643" y="133"/>
                  <a:pt x="3650" y="136"/>
                  <a:pt x="3655" y="141"/>
                </a:cubicBezTo>
                <a:cubicBezTo>
                  <a:pt x="3661" y="147"/>
                  <a:pt x="3664" y="154"/>
                  <a:pt x="3664" y="163"/>
                </a:cubicBezTo>
                <a:cubicBezTo>
                  <a:pt x="3664" y="171"/>
                  <a:pt x="3661" y="179"/>
                  <a:pt x="3655" y="184"/>
                </a:cubicBezTo>
                <a:cubicBezTo>
                  <a:pt x="3649" y="190"/>
                  <a:pt x="3642" y="193"/>
                  <a:pt x="3634" y="193"/>
                </a:cubicBezTo>
                <a:close/>
                <a:moveTo>
                  <a:pt x="3634" y="330"/>
                </a:moveTo>
                <a:cubicBezTo>
                  <a:pt x="3626" y="330"/>
                  <a:pt x="3619" y="327"/>
                  <a:pt x="3613" y="321"/>
                </a:cubicBezTo>
                <a:cubicBezTo>
                  <a:pt x="3608" y="316"/>
                  <a:pt x="3605" y="308"/>
                  <a:pt x="3605" y="300"/>
                </a:cubicBezTo>
                <a:cubicBezTo>
                  <a:pt x="3605" y="291"/>
                  <a:pt x="3608" y="284"/>
                  <a:pt x="3613" y="278"/>
                </a:cubicBezTo>
                <a:cubicBezTo>
                  <a:pt x="3619" y="273"/>
                  <a:pt x="3626" y="270"/>
                  <a:pt x="3634" y="270"/>
                </a:cubicBezTo>
                <a:cubicBezTo>
                  <a:pt x="3643" y="270"/>
                  <a:pt x="3650" y="273"/>
                  <a:pt x="3655" y="278"/>
                </a:cubicBezTo>
                <a:cubicBezTo>
                  <a:pt x="3661" y="284"/>
                  <a:pt x="3664" y="291"/>
                  <a:pt x="3664" y="300"/>
                </a:cubicBezTo>
                <a:cubicBezTo>
                  <a:pt x="3664" y="308"/>
                  <a:pt x="3661" y="316"/>
                  <a:pt x="3655" y="321"/>
                </a:cubicBezTo>
                <a:cubicBezTo>
                  <a:pt x="3649" y="327"/>
                  <a:pt x="3642" y="330"/>
                  <a:pt x="3634" y="330"/>
                </a:cubicBezTo>
                <a:close/>
                <a:moveTo>
                  <a:pt x="253" y="845"/>
                </a:moveTo>
                <a:lnTo>
                  <a:pt x="252" y="678"/>
                </a:lnTo>
                <a:lnTo>
                  <a:pt x="170" y="816"/>
                </a:lnTo>
                <a:lnTo>
                  <a:pt x="149" y="816"/>
                </a:lnTo>
                <a:lnTo>
                  <a:pt x="66" y="680"/>
                </a:lnTo>
                <a:lnTo>
                  <a:pt x="66" y="845"/>
                </a:lnTo>
                <a:lnTo>
                  <a:pt x="21" y="845"/>
                </a:lnTo>
                <a:lnTo>
                  <a:pt x="21" y="593"/>
                </a:lnTo>
                <a:lnTo>
                  <a:pt x="60" y="593"/>
                </a:lnTo>
                <a:lnTo>
                  <a:pt x="160" y="760"/>
                </a:lnTo>
                <a:lnTo>
                  <a:pt x="258" y="593"/>
                </a:lnTo>
                <a:lnTo>
                  <a:pt x="297" y="593"/>
                </a:lnTo>
                <a:lnTo>
                  <a:pt x="297" y="845"/>
                </a:lnTo>
                <a:lnTo>
                  <a:pt x="253" y="845"/>
                </a:lnTo>
                <a:close/>
                <a:moveTo>
                  <a:pt x="435" y="651"/>
                </a:moveTo>
                <a:cubicBezTo>
                  <a:pt x="464" y="651"/>
                  <a:pt x="485" y="658"/>
                  <a:pt x="500" y="671"/>
                </a:cubicBezTo>
                <a:cubicBezTo>
                  <a:pt x="515" y="685"/>
                  <a:pt x="523" y="705"/>
                  <a:pt x="523" y="733"/>
                </a:cubicBezTo>
                <a:lnTo>
                  <a:pt x="523" y="845"/>
                </a:lnTo>
                <a:lnTo>
                  <a:pt x="480" y="845"/>
                </a:lnTo>
                <a:lnTo>
                  <a:pt x="480" y="822"/>
                </a:lnTo>
                <a:cubicBezTo>
                  <a:pt x="475" y="830"/>
                  <a:pt x="467" y="837"/>
                  <a:pt x="457" y="841"/>
                </a:cubicBezTo>
                <a:cubicBezTo>
                  <a:pt x="447" y="846"/>
                  <a:pt x="434" y="848"/>
                  <a:pt x="420" y="848"/>
                </a:cubicBezTo>
                <a:cubicBezTo>
                  <a:pt x="405" y="848"/>
                  <a:pt x="393" y="845"/>
                  <a:pt x="382" y="840"/>
                </a:cubicBezTo>
                <a:cubicBezTo>
                  <a:pt x="371" y="835"/>
                  <a:pt x="363" y="829"/>
                  <a:pt x="357" y="820"/>
                </a:cubicBezTo>
                <a:cubicBezTo>
                  <a:pt x="351" y="811"/>
                  <a:pt x="348" y="801"/>
                  <a:pt x="348" y="790"/>
                </a:cubicBezTo>
                <a:cubicBezTo>
                  <a:pt x="348" y="773"/>
                  <a:pt x="355" y="759"/>
                  <a:pt x="368" y="749"/>
                </a:cubicBezTo>
                <a:cubicBezTo>
                  <a:pt x="380" y="738"/>
                  <a:pt x="401" y="733"/>
                  <a:pt x="428" y="733"/>
                </a:cubicBezTo>
                <a:lnTo>
                  <a:pt x="478" y="733"/>
                </a:lnTo>
                <a:lnTo>
                  <a:pt x="478" y="730"/>
                </a:lnTo>
                <a:cubicBezTo>
                  <a:pt x="478" y="717"/>
                  <a:pt x="474" y="706"/>
                  <a:pt x="466" y="699"/>
                </a:cubicBezTo>
                <a:cubicBezTo>
                  <a:pt x="458" y="692"/>
                  <a:pt x="446" y="688"/>
                  <a:pt x="430" y="688"/>
                </a:cubicBezTo>
                <a:cubicBezTo>
                  <a:pt x="419" y="688"/>
                  <a:pt x="409" y="690"/>
                  <a:pt x="398" y="693"/>
                </a:cubicBezTo>
                <a:cubicBezTo>
                  <a:pt x="388" y="697"/>
                  <a:pt x="379" y="701"/>
                  <a:pt x="372" y="707"/>
                </a:cubicBezTo>
                <a:lnTo>
                  <a:pt x="354" y="675"/>
                </a:lnTo>
                <a:cubicBezTo>
                  <a:pt x="364" y="667"/>
                  <a:pt x="376" y="661"/>
                  <a:pt x="390" y="657"/>
                </a:cubicBezTo>
                <a:cubicBezTo>
                  <a:pt x="405" y="653"/>
                  <a:pt x="420" y="651"/>
                  <a:pt x="435" y="651"/>
                </a:cubicBezTo>
                <a:close/>
                <a:moveTo>
                  <a:pt x="429" y="815"/>
                </a:moveTo>
                <a:cubicBezTo>
                  <a:pt x="441" y="815"/>
                  <a:pt x="451" y="812"/>
                  <a:pt x="459" y="807"/>
                </a:cubicBezTo>
                <a:cubicBezTo>
                  <a:pt x="468" y="802"/>
                  <a:pt x="474" y="795"/>
                  <a:pt x="478" y="785"/>
                </a:cubicBezTo>
                <a:lnTo>
                  <a:pt x="478" y="763"/>
                </a:lnTo>
                <a:lnTo>
                  <a:pt x="431" y="763"/>
                </a:lnTo>
                <a:cubicBezTo>
                  <a:pt x="405" y="763"/>
                  <a:pt x="393" y="771"/>
                  <a:pt x="393" y="788"/>
                </a:cubicBezTo>
                <a:cubicBezTo>
                  <a:pt x="393" y="796"/>
                  <a:pt x="396" y="803"/>
                  <a:pt x="402" y="808"/>
                </a:cubicBezTo>
                <a:cubicBezTo>
                  <a:pt x="409" y="813"/>
                  <a:pt x="418" y="815"/>
                  <a:pt x="429" y="815"/>
                </a:cubicBezTo>
                <a:close/>
                <a:moveTo>
                  <a:pt x="465" y="627"/>
                </a:moveTo>
                <a:cubicBezTo>
                  <a:pt x="459" y="627"/>
                  <a:pt x="454" y="625"/>
                  <a:pt x="450" y="623"/>
                </a:cubicBezTo>
                <a:cubicBezTo>
                  <a:pt x="445" y="621"/>
                  <a:pt x="440" y="617"/>
                  <a:pt x="433" y="612"/>
                </a:cubicBezTo>
                <a:cubicBezTo>
                  <a:pt x="429" y="609"/>
                  <a:pt x="426" y="607"/>
                  <a:pt x="424" y="605"/>
                </a:cubicBezTo>
                <a:cubicBezTo>
                  <a:pt x="421" y="604"/>
                  <a:pt x="419" y="603"/>
                  <a:pt x="416" y="603"/>
                </a:cubicBezTo>
                <a:cubicBezTo>
                  <a:pt x="411" y="603"/>
                  <a:pt x="407" y="605"/>
                  <a:pt x="404" y="609"/>
                </a:cubicBezTo>
                <a:cubicBezTo>
                  <a:pt x="401" y="613"/>
                  <a:pt x="399" y="618"/>
                  <a:pt x="399" y="625"/>
                </a:cubicBezTo>
                <a:lnTo>
                  <a:pt x="375" y="625"/>
                </a:lnTo>
                <a:cubicBezTo>
                  <a:pt x="375" y="610"/>
                  <a:pt x="378" y="598"/>
                  <a:pt x="386" y="589"/>
                </a:cubicBezTo>
                <a:cubicBezTo>
                  <a:pt x="393" y="581"/>
                  <a:pt x="402" y="576"/>
                  <a:pt x="413" y="576"/>
                </a:cubicBezTo>
                <a:cubicBezTo>
                  <a:pt x="419" y="576"/>
                  <a:pt x="425" y="577"/>
                  <a:pt x="429" y="580"/>
                </a:cubicBezTo>
                <a:cubicBezTo>
                  <a:pt x="434" y="582"/>
                  <a:pt x="439" y="586"/>
                  <a:pt x="445" y="591"/>
                </a:cubicBezTo>
                <a:cubicBezTo>
                  <a:pt x="449" y="594"/>
                  <a:pt x="452" y="596"/>
                  <a:pt x="455" y="598"/>
                </a:cubicBezTo>
                <a:cubicBezTo>
                  <a:pt x="458" y="599"/>
                  <a:pt x="460" y="600"/>
                  <a:pt x="462" y="600"/>
                </a:cubicBezTo>
                <a:cubicBezTo>
                  <a:pt x="467" y="600"/>
                  <a:pt x="472" y="598"/>
                  <a:pt x="475" y="595"/>
                </a:cubicBezTo>
                <a:cubicBezTo>
                  <a:pt x="478" y="591"/>
                  <a:pt x="480" y="586"/>
                  <a:pt x="480" y="580"/>
                </a:cubicBezTo>
                <a:lnTo>
                  <a:pt x="504" y="580"/>
                </a:lnTo>
                <a:cubicBezTo>
                  <a:pt x="504" y="594"/>
                  <a:pt x="500" y="605"/>
                  <a:pt x="493" y="614"/>
                </a:cubicBezTo>
                <a:cubicBezTo>
                  <a:pt x="486" y="622"/>
                  <a:pt x="477" y="627"/>
                  <a:pt x="465" y="627"/>
                </a:cubicBezTo>
                <a:close/>
                <a:moveTo>
                  <a:pt x="741" y="848"/>
                </a:moveTo>
                <a:cubicBezTo>
                  <a:pt x="726" y="848"/>
                  <a:pt x="710" y="846"/>
                  <a:pt x="696" y="842"/>
                </a:cubicBezTo>
                <a:cubicBezTo>
                  <a:pt x="681" y="838"/>
                  <a:pt x="669" y="832"/>
                  <a:pt x="660" y="826"/>
                </a:cubicBezTo>
                <a:lnTo>
                  <a:pt x="677" y="792"/>
                </a:lnTo>
                <a:cubicBezTo>
                  <a:pt x="686" y="798"/>
                  <a:pt x="696" y="802"/>
                  <a:pt x="708" y="806"/>
                </a:cubicBezTo>
                <a:cubicBezTo>
                  <a:pt x="721" y="809"/>
                  <a:pt x="732" y="811"/>
                  <a:pt x="744" y="811"/>
                </a:cubicBezTo>
                <a:cubicBezTo>
                  <a:pt x="771" y="811"/>
                  <a:pt x="785" y="804"/>
                  <a:pt x="785" y="790"/>
                </a:cubicBezTo>
                <a:cubicBezTo>
                  <a:pt x="785" y="783"/>
                  <a:pt x="781" y="778"/>
                  <a:pt x="774" y="776"/>
                </a:cubicBezTo>
                <a:cubicBezTo>
                  <a:pt x="767" y="773"/>
                  <a:pt x="756" y="771"/>
                  <a:pt x="741" y="768"/>
                </a:cubicBezTo>
                <a:cubicBezTo>
                  <a:pt x="725" y="766"/>
                  <a:pt x="713" y="763"/>
                  <a:pt x="703" y="760"/>
                </a:cubicBezTo>
                <a:cubicBezTo>
                  <a:pt x="693" y="757"/>
                  <a:pt x="684" y="751"/>
                  <a:pt x="677" y="744"/>
                </a:cubicBezTo>
                <a:cubicBezTo>
                  <a:pt x="669" y="736"/>
                  <a:pt x="666" y="725"/>
                  <a:pt x="666" y="711"/>
                </a:cubicBezTo>
                <a:cubicBezTo>
                  <a:pt x="666" y="693"/>
                  <a:pt x="673" y="678"/>
                  <a:pt x="689" y="667"/>
                </a:cubicBezTo>
                <a:cubicBezTo>
                  <a:pt x="704" y="656"/>
                  <a:pt x="724" y="651"/>
                  <a:pt x="750" y="651"/>
                </a:cubicBezTo>
                <a:cubicBezTo>
                  <a:pt x="764" y="651"/>
                  <a:pt x="777" y="652"/>
                  <a:pt x="790" y="655"/>
                </a:cubicBezTo>
                <a:cubicBezTo>
                  <a:pt x="803" y="658"/>
                  <a:pt x="814" y="662"/>
                  <a:pt x="822" y="667"/>
                </a:cubicBezTo>
                <a:lnTo>
                  <a:pt x="805" y="702"/>
                </a:lnTo>
                <a:cubicBezTo>
                  <a:pt x="789" y="692"/>
                  <a:pt x="770" y="687"/>
                  <a:pt x="750" y="687"/>
                </a:cubicBezTo>
                <a:cubicBezTo>
                  <a:pt x="737" y="687"/>
                  <a:pt x="727" y="689"/>
                  <a:pt x="720" y="693"/>
                </a:cubicBezTo>
                <a:cubicBezTo>
                  <a:pt x="713" y="697"/>
                  <a:pt x="710" y="702"/>
                  <a:pt x="710" y="709"/>
                </a:cubicBezTo>
                <a:cubicBezTo>
                  <a:pt x="710" y="716"/>
                  <a:pt x="713" y="721"/>
                  <a:pt x="721" y="724"/>
                </a:cubicBezTo>
                <a:cubicBezTo>
                  <a:pt x="728" y="727"/>
                  <a:pt x="739" y="730"/>
                  <a:pt x="755" y="733"/>
                </a:cubicBezTo>
                <a:cubicBezTo>
                  <a:pt x="770" y="735"/>
                  <a:pt x="783" y="738"/>
                  <a:pt x="792" y="741"/>
                </a:cubicBezTo>
                <a:cubicBezTo>
                  <a:pt x="802" y="744"/>
                  <a:pt x="811" y="749"/>
                  <a:pt x="818" y="757"/>
                </a:cubicBezTo>
                <a:cubicBezTo>
                  <a:pt x="825" y="764"/>
                  <a:pt x="828" y="775"/>
                  <a:pt x="828" y="788"/>
                </a:cubicBezTo>
                <a:cubicBezTo>
                  <a:pt x="828" y="806"/>
                  <a:pt x="821" y="821"/>
                  <a:pt x="805" y="832"/>
                </a:cubicBezTo>
                <a:cubicBezTo>
                  <a:pt x="789" y="842"/>
                  <a:pt x="768" y="848"/>
                  <a:pt x="741" y="848"/>
                </a:cubicBezTo>
                <a:close/>
                <a:moveTo>
                  <a:pt x="954" y="848"/>
                </a:moveTo>
                <a:cubicBezTo>
                  <a:pt x="935" y="848"/>
                  <a:pt x="917" y="844"/>
                  <a:pt x="902" y="835"/>
                </a:cubicBezTo>
                <a:cubicBezTo>
                  <a:pt x="886" y="827"/>
                  <a:pt x="874" y="815"/>
                  <a:pt x="865" y="800"/>
                </a:cubicBezTo>
                <a:cubicBezTo>
                  <a:pt x="856" y="785"/>
                  <a:pt x="852" y="768"/>
                  <a:pt x="852" y="749"/>
                </a:cubicBezTo>
                <a:cubicBezTo>
                  <a:pt x="852" y="730"/>
                  <a:pt x="856" y="713"/>
                  <a:pt x="865" y="698"/>
                </a:cubicBezTo>
                <a:cubicBezTo>
                  <a:pt x="874" y="683"/>
                  <a:pt x="886" y="672"/>
                  <a:pt x="902" y="663"/>
                </a:cubicBezTo>
                <a:cubicBezTo>
                  <a:pt x="917" y="655"/>
                  <a:pt x="935" y="651"/>
                  <a:pt x="954" y="651"/>
                </a:cubicBezTo>
                <a:cubicBezTo>
                  <a:pt x="974" y="651"/>
                  <a:pt x="992" y="655"/>
                  <a:pt x="1007" y="663"/>
                </a:cubicBezTo>
                <a:cubicBezTo>
                  <a:pt x="1023" y="672"/>
                  <a:pt x="1035" y="683"/>
                  <a:pt x="1044" y="698"/>
                </a:cubicBezTo>
                <a:cubicBezTo>
                  <a:pt x="1053" y="713"/>
                  <a:pt x="1057" y="730"/>
                  <a:pt x="1057" y="749"/>
                </a:cubicBezTo>
                <a:cubicBezTo>
                  <a:pt x="1057" y="768"/>
                  <a:pt x="1053" y="785"/>
                  <a:pt x="1044" y="800"/>
                </a:cubicBezTo>
                <a:cubicBezTo>
                  <a:pt x="1035" y="815"/>
                  <a:pt x="1023" y="827"/>
                  <a:pt x="1007" y="835"/>
                </a:cubicBezTo>
                <a:cubicBezTo>
                  <a:pt x="992" y="844"/>
                  <a:pt x="974" y="848"/>
                  <a:pt x="954" y="848"/>
                </a:cubicBezTo>
                <a:close/>
                <a:moveTo>
                  <a:pt x="954" y="809"/>
                </a:moveTo>
                <a:cubicBezTo>
                  <a:pt x="971" y="809"/>
                  <a:pt x="985" y="804"/>
                  <a:pt x="995" y="793"/>
                </a:cubicBezTo>
                <a:cubicBezTo>
                  <a:pt x="1006" y="782"/>
                  <a:pt x="1012" y="767"/>
                  <a:pt x="1012" y="749"/>
                </a:cubicBezTo>
                <a:cubicBezTo>
                  <a:pt x="1012" y="731"/>
                  <a:pt x="1006" y="717"/>
                  <a:pt x="995" y="706"/>
                </a:cubicBezTo>
                <a:cubicBezTo>
                  <a:pt x="985" y="694"/>
                  <a:pt x="971" y="689"/>
                  <a:pt x="954" y="689"/>
                </a:cubicBezTo>
                <a:cubicBezTo>
                  <a:pt x="938" y="689"/>
                  <a:pt x="924" y="694"/>
                  <a:pt x="913" y="706"/>
                </a:cubicBezTo>
                <a:cubicBezTo>
                  <a:pt x="903" y="717"/>
                  <a:pt x="897" y="731"/>
                  <a:pt x="897" y="749"/>
                </a:cubicBezTo>
                <a:cubicBezTo>
                  <a:pt x="897" y="767"/>
                  <a:pt x="903" y="782"/>
                  <a:pt x="913" y="793"/>
                </a:cubicBezTo>
                <a:cubicBezTo>
                  <a:pt x="924" y="804"/>
                  <a:pt x="938" y="809"/>
                  <a:pt x="954" y="809"/>
                </a:cubicBezTo>
                <a:close/>
                <a:moveTo>
                  <a:pt x="985" y="627"/>
                </a:moveTo>
                <a:lnTo>
                  <a:pt x="954" y="607"/>
                </a:lnTo>
                <a:lnTo>
                  <a:pt x="923" y="627"/>
                </a:lnTo>
                <a:lnTo>
                  <a:pt x="885" y="627"/>
                </a:lnTo>
                <a:lnTo>
                  <a:pt x="934" y="588"/>
                </a:lnTo>
                <a:lnTo>
                  <a:pt x="974" y="588"/>
                </a:lnTo>
                <a:lnTo>
                  <a:pt x="1023" y="627"/>
                </a:lnTo>
                <a:lnTo>
                  <a:pt x="985" y="627"/>
                </a:lnTo>
                <a:close/>
                <a:moveTo>
                  <a:pt x="1035" y="552"/>
                </a:moveTo>
                <a:lnTo>
                  <a:pt x="1083" y="552"/>
                </a:lnTo>
                <a:lnTo>
                  <a:pt x="1028" y="594"/>
                </a:lnTo>
                <a:lnTo>
                  <a:pt x="994" y="594"/>
                </a:lnTo>
                <a:lnTo>
                  <a:pt x="1035" y="552"/>
                </a:lnTo>
                <a:close/>
                <a:moveTo>
                  <a:pt x="1260" y="848"/>
                </a:moveTo>
                <a:cubicBezTo>
                  <a:pt x="1245" y="848"/>
                  <a:pt x="1229" y="846"/>
                  <a:pt x="1215" y="842"/>
                </a:cubicBezTo>
                <a:cubicBezTo>
                  <a:pt x="1200" y="838"/>
                  <a:pt x="1188" y="832"/>
                  <a:pt x="1179" y="826"/>
                </a:cubicBezTo>
                <a:lnTo>
                  <a:pt x="1196" y="792"/>
                </a:lnTo>
                <a:cubicBezTo>
                  <a:pt x="1205" y="798"/>
                  <a:pt x="1215" y="802"/>
                  <a:pt x="1227" y="806"/>
                </a:cubicBezTo>
                <a:cubicBezTo>
                  <a:pt x="1240" y="809"/>
                  <a:pt x="1251" y="811"/>
                  <a:pt x="1263" y="811"/>
                </a:cubicBezTo>
                <a:cubicBezTo>
                  <a:pt x="1290" y="811"/>
                  <a:pt x="1304" y="804"/>
                  <a:pt x="1304" y="790"/>
                </a:cubicBezTo>
                <a:cubicBezTo>
                  <a:pt x="1304" y="783"/>
                  <a:pt x="1300" y="778"/>
                  <a:pt x="1293" y="776"/>
                </a:cubicBezTo>
                <a:cubicBezTo>
                  <a:pt x="1286" y="773"/>
                  <a:pt x="1275" y="771"/>
                  <a:pt x="1260" y="768"/>
                </a:cubicBezTo>
                <a:cubicBezTo>
                  <a:pt x="1244" y="766"/>
                  <a:pt x="1232" y="763"/>
                  <a:pt x="1222" y="760"/>
                </a:cubicBezTo>
                <a:cubicBezTo>
                  <a:pt x="1212" y="757"/>
                  <a:pt x="1203" y="751"/>
                  <a:pt x="1196" y="744"/>
                </a:cubicBezTo>
                <a:cubicBezTo>
                  <a:pt x="1188" y="736"/>
                  <a:pt x="1185" y="725"/>
                  <a:pt x="1185" y="711"/>
                </a:cubicBezTo>
                <a:cubicBezTo>
                  <a:pt x="1185" y="693"/>
                  <a:pt x="1192" y="678"/>
                  <a:pt x="1208" y="667"/>
                </a:cubicBezTo>
                <a:cubicBezTo>
                  <a:pt x="1223" y="656"/>
                  <a:pt x="1243" y="651"/>
                  <a:pt x="1269" y="651"/>
                </a:cubicBezTo>
                <a:cubicBezTo>
                  <a:pt x="1283" y="651"/>
                  <a:pt x="1296" y="652"/>
                  <a:pt x="1309" y="655"/>
                </a:cubicBezTo>
                <a:cubicBezTo>
                  <a:pt x="1322" y="658"/>
                  <a:pt x="1333" y="662"/>
                  <a:pt x="1341" y="667"/>
                </a:cubicBezTo>
                <a:lnTo>
                  <a:pt x="1324" y="702"/>
                </a:lnTo>
                <a:cubicBezTo>
                  <a:pt x="1308" y="692"/>
                  <a:pt x="1289" y="687"/>
                  <a:pt x="1269" y="687"/>
                </a:cubicBezTo>
                <a:cubicBezTo>
                  <a:pt x="1256" y="687"/>
                  <a:pt x="1246" y="689"/>
                  <a:pt x="1239" y="693"/>
                </a:cubicBezTo>
                <a:cubicBezTo>
                  <a:pt x="1232" y="697"/>
                  <a:pt x="1229" y="702"/>
                  <a:pt x="1229" y="709"/>
                </a:cubicBezTo>
                <a:cubicBezTo>
                  <a:pt x="1229" y="716"/>
                  <a:pt x="1232" y="721"/>
                  <a:pt x="1240" y="724"/>
                </a:cubicBezTo>
                <a:cubicBezTo>
                  <a:pt x="1247" y="727"/>
                  <a:pt x="1258" y="730"/>
                  <a:pt x="1274" y="733"/>
                </a:cubicBezTo>
                <a:cubicBezTo>
                  <a:pt x="1289" y="735"/>
                  <a:pt x="1302" y="738"/>
                  <a:pt x="1311" y="741"/>
                </a:cubicBezTo>
                <a:cubicBezTo>
                  <a:pt x="1321" y="744"/>
                  <a:pt x="1330" y="749"/>
                  <a:pt x="1337" y="757"/>
                </a:cubicBezTo>
                <a:cubicBezTo>
                  <a:pt x="1344" y="764"/>
                  <a:pt x="1347" y="775"/>
                  <a:pt x="1347" y="788"/>
                </a:cubicBezTo>
                <a:cubicBezTo>
                  <a:pt x="1347" y="806"/>
                  <a:pt x="1340" y="821"/>
                  <a:pt x="1324" y="832"/>
                </a:cubicBezTo>
                <a:cubicBezTo>
                  <a:pt x="1308" y="842"/>
                  <a:pt x="1287" y="848"/>
                  <a:pt x="1260" y="848"/>
                </a:cubicBezTo>
                <a:close/>
                <a:moveTo>
                  <a:pt x="1387" y="653"/>
                </a:moveTo>
                <a:lnTo>
                  <a:pt x="1432" y="653"/>
                </a:lnTo>
                <a:lnTo>
                  <a:pt x="1432" y="845"/>
                </a:lnTo>
                <a:lnTo>
                  <a:pt x="1387" y="845"/>
                </a:lnTo>
                <a:lnTo>
                  <a:pt x="1387" y="653"/>
                </a:lnTo>
                <a:close/>
                <a:moveTo>
                  <a:pt x="1410" y="621"/>
                </a:moveTo>
                <a:cubicBezTo>
                  <a:pt x="1401" y="621"/>
                  <a:pt x="1395" y="619"/>
                  <a:pt x="1389" y="614"/>
                </a:cubicBezTo>
                <a:cubicBezTo>
                  <a:pt x="1384" y="608"/>
                  <a:pt x="1381" y="602"/>
                  <a:pt x="1381" y="594"/>
                </a:cubicBezTo>
                <a:cubicBezTo>
                  <a:pt x="1381" y="587"/>
                  <a:pt x="1384" y="580"/>
                  <a:pt x="1389" y="575"/>
                </a:cubicBezTo>
                <a:cubicBezTo>
                  <a:pt x="1395" y="570"/>
                  <a:pt x="1401" y="567"/>
                  <a:pt x="1410" y="567"/>
                </a:cubicBezTo>
                <a:cubicBezTo>
                  <a:pt x="1418" y="567"/>
                  <a:pt x="1425" y="570"/>
                  <a:pt x="1430" y="575"/>
                </a:cubicBezTo>
                <a:cubicBezTo>
                  <a:pt x="1436" y="580"/>
                  <a:pt x="1438" y="586"/>
                  <a:pt x="1438" y="593"/>
                </a:cubicBezTo>
                <a:cubicBezTo>
                  <a:pt x="1438" y="601"/>
                  <a:pt x="1436" y="608"/>
                  <a:pt x="1430" y="613"/>
                </a:cubicBezTo>
                <a:cubicBezTo>
                  <a:pt x="1425" y="619"/>
                  <a:pt x="1418" y="621"/>
                  <a:pt x="1410" y="621"/>
                </a:cubicBezTo>
                <a:close/>
                <a:moveTo>
                  <a:pt x="1601" y="651"/>
                </a:moveTo>
                <a:cubicBezTo>
                  <a:pt x="1625" y="651"/>
                  <a:pt x="1645" y="658"/>
                  <a:pt x="1659" y="672"/>
                </a:cubicBezTo>
                <a:cubicBezTo>
                  <a:pt x="1674" y="686"/>
                  <a:pt x="1681" y="707"/>
                  <a:pt x="1681" y="735"/>
                </a:cubicBezTo>
                <a:lnTo>
                  <a:pt x="1681" y="845"/>
                </a:lnTo>
                <a:lnTo>
                  <a:pt x="1636" y="845"/>
                </a:lnTo>
                <a:lnTo>
                  <a:pt x="1636" y="741"/>
                </a:lnTo>
                <a:cubicBezTo>
                  <a:pt x="1636" y="724"/>
                  <a:pt x="1632" y="711"/>
                  <a:pt x="1624" y="703"/>
                </a:cubicBezTo>
                <a:cubicBezTo>
                  <a:pt x="1616" y="694"/>
                  <a:pt x="1605" y="690"/>
                  <a:pt x="1591" y="690"/>
                </a:cubicBezTo>
                <a:cubicBezTo>
                  <a:pt x="1574" y="690"/>
                  <a:pt x="1561" y="695"/>
                  <a:pt x="1551" y="705"/>
                </a:cubicBezTo>
                <a:cubicBezTo>
                  <a:pt x="1542" y="715"/>
                  <a:pt x="1537" y="729"/>
                  <a:pt x="1537" y="748"/>
                </a:cubicBezTo>
                <a:lnTo>
                  <a:pt x="1537" y="845"/>
                </a:lnTo>
                <a:lnTo>
                  <a:pt x="1492" y="845"/>
                </a:lnTo>
                <a:lnTo>
                  <a:pt x="1492" y="653"/>
                </a:lnTo>
                <a:lnTo>
                  <a:pt x="1535" y="653"/>
                </a:lnTo>
                <a:lnTo>
                  <a:pt x="1535" y="678"/>
                </a:lnTo>
                <a:cubicBezTo>
                  <a:pt x="1542" y="669"/>
                  <a:pt x="1552" y="662"/>
                  <a:pt x="1563" y="658"/>
                </a:cubicBezTo>
                <a:cubicBezTo>
                  <a:pt x="1574" y="653"/>
                  <a:pt x="1587" y="651"/>
                  <a:pt x="1601" y="651"/>
                </a:cubicBezTo>
                <a:close/>
                <a:moveTo>
                  <a:pt x="1849" y="651"/>
                </a:moveTo>
                <a:cubicBezTo>
                  <a:pt x="1873" y="651"/>
                  <a:pt x="1893" y="658"/>
                  <a:pt x="1907" y="672"/>
                </a:cubicBezTo>
                <a:cubicBezTo>
                  <a:pt x="1922" y="686"/>
                  <a:pt x="1929" y="707"/>
                  <a:pt x="1929" y="735"/>
                </a:cubicBezTo>
                <a:lnTo>
                  <a:pt x="1929" y="845"/>
                </a:lnTo>
                <a:lnTo>
                  <a:pt x="1884" y="845"/>
                </a:lnTo>
                <a:lnTo>
                  <a:pt x="1884" y="741"/>
                </a:lnTo>
                <a:cubicBezTo>
                  <a:pt x="1884" y="724"/>
                  <a:pt x="1880" y="711"/>
                  <a:pt x="1872" y="703"/>
                </a:cubicBezTo>
                <a:cubicBezTo>
                  <a:pt x="1864" y="694"/>
                  <a:pt x="1853" y="690"/>
                  <a:pt x="1839" y="690"/>
                </a:cubicBezTo>
                <a:cubicBezTo>
                  <a:pt x="1822" y="690"/>
                  <a:pt x="1809" y="695"/>
                  <a:pt x="1799" y="705"/>
                </a:cubicBezTo>
                <a:cubicBezTo>
                  <a:pt x="1790" y="715"/>
                  <a:pt x="1785" y="729"/>
                  <a:pt x="1785" y="748"/>
                </a:cubicBezTo>
                <a:lnTo>
                  <a:pt x="1785" y="845"/>
                </a:lnTo>
                <a:lnTo>
                  <a:pt x="1740" y="845"/>
                </a:lnTo>
                <a:lnTo>
                  <a:pt x="1740" y="578"/>
                </a:lnTo>
                <a:lnTo>
                  <a:pt x="1785" y="578"/>
                </a:lnTo>
                <a:lnTo>
                  <a:pt x="1785" y="675"/>
                </a:lnTo>
                <a:cubicBezTo>
                  <a:pt x="1792" y="667"/>
                  <a:pt x="1802" y="661"/>
                  <a:pt x="1812" y="657"/>
                </a:cubicBezTo>
                <a:cubicBezTo>
                  <a:pt x="1823" y="653"/>
                  <a:pt x="1836" y="651"/>
                  <a:pt x="1849" y="651"/>
                </a:cubicBezTo>
                <a:close/>
                <a:moveTo>
                  <a:pt x="2268" y="653"/>
                </a:moveTo>
                <a:lnTo>
                  <a:pt x="2185" y="845"/>
                </a:lnTo>
                <a:lnTo>
                  <a:pt x="2139" y="845"/>
                </a:lnTo>
                <a:lnTo>
                  <a:pt x="2057" y="653"/>
                </a:lnTo>
                <a:lnTo>
                  <a:pt x="2103" y="653"/>
                </a:lnTo>
                <a:lnTo>
                  <a:pt x="2163" y="796"/>
                </a:lnTo>
                <a:lnTo>
                  <a:pt x="2225" y="653"/>
                </a:lnTo>
                <a:lnTo>
                  <a:pt x="2268" y="653"/>
                </a:lnTo>
                <a:close/>
                <a:moveTo>
                  <a:pt x="2297" y="653"/>
                </a:moveTo>
                <a:lnTo>
                  <a:pt x="2342" y="653"/>
                </a:lnTo>
                <a:lnTo>
                  <a:pt x="2342" y="845"/>
                </a:lnTo>
                <a:lnTo>
                  <a:pt x="2297" y="845"/>
                </a:lnTo>
                <a:lnTo>
                  <a:pt x="2297" y="653"/>
                </a:lnTo>
                <a:close/>
                <a:moveTo>
                  <a:pt x="2320" y="621"/>
                </a:moveTo>
                <a:cubicBezTo>
                  <a:pt x="2311" y="621"/>
                  <a:pt x="2305" y="619"/>
                  <a:pt x="2299" y="614"/>
                </a:cubicBezTo>
                <a:cubicBezTo>
                  <a:pt x="2294" y="608"/>
                  <a:pt x="2291" y="602"/>
                  <a:pt x="2291" y="594"/>
                </a:cubicBezTo>
                <a:cubicBezTo>
                  <a:pt x="2291" y="587"/>
                  <a:pt x="2294" y="580"/>
                  <a:pt x="2299" y="575"/>
                </a:cubicBezTo>
                <a:cubicBezTo>
                  <a:pt x="2305" y="570"/>
                  <a:pt x="2311" y="567"/>
                  <a:pt x="2320" y="567"/>
                </a:cubicBezTo>
                <a:cubicBezTo>
                  <a:pt x="2328" y="567"/>
                  <a:pt x="2335" y="570"/>
                  <a:pt x="2340" y="575"/>
                </a:cubicBezTo>
                <a:cubicBezTo>
                  <a:pt x="2346" y="580"/>
                  <a:pt x="2348" y="586"/>
                  <a:pt x="2348" y="593"/>
                </a:cubicBezTo>
                <a:cubicBezTo>
                  <a:pt x="2348" y="601"/>
                  <a:pt x="2346" y="608"/>
                  <a:pt x="2340" y="613"/>
                </a:cubicBezTo>
                <a:cubicBezTo>
                  <a:pt x="2335" y="619"/>
                  <a:pt x="2328" y="621"/>
                  <a:pt x="2320" y="621"/>
                </a:cubicBezTo>
                <a:close/>
                <a:moveTo>
                  <a:pt x="2583" y="750"/>
                </a:moveTo>
                <a:cubicBezTo>
                  <a:pt x="2583" y="753"/>
                  <a:pt x="2582" y="758"/>
                  <a:pt x="2582" y="763"/>
                </a:cubicBezTo>
                <a:lnTo>
                  <a:pt x="2431" y="763"/>
                </a:lnTo>
                <a:cubicBezTo>
                  <a:pt x="2434" y="778"/>
                  <a:pt x="2441" y="789"/>
                  <a:pt x="2452" y="797"/>
                </a:cubicBezTo>
                <a:cubicBezTo>
                  <a:pt x="2463" y="805"/>
                  <a:pt x="2477" y="810"/>
                  <a:pt x="2493" y="810"/>
                </a:cubicBezTo>
                <a:cubicBezTo>
                  <a:pt x="2514" y="810"/>
                  <a:pt x="2532" y="803"/>
                  <a:pt x="2546" y="789"/>
                </a:cubicBezTo>
                <a:lnTo>
                  <a:pt x="2570" y="816"/>
                </a:lnTo>
                <a:cubicBezTo>
                  <a:pt x="2561" y="827"/>
                  <a:pt x="2550" y="835"/>
                  <a:pt x="2537" y="840"/>
                </a:cubicBezTo>
                <a:cubicBezTo>
                  <a:pt x="2524" y="845"/>
                  <a:pt x="2509" y="848"/>
                  <a:pt x="2492" y="848"/>
                </a:cubicBezTo>
                <a:cubicBezTo>
                  <a:pt x="2471" y="848"/>
                  <a:pt x="2453" y="844"/>
                  <a:pt x="2436" y="835"/>
                </a:cubicBezTo>
                <a:cubicBezTo>
                  <a:pt x="2420" y="827"/>
                  <a:pt x="2408" y="815"/>
                  <a:pt x="2399" y="800"/>
                </a:cubicBezTo>
                <a:cubicBezTo>
                  <a:pt x="2390" y="785"/>
                  <a:pt x="2386" y="768"/>
                  <a:pt x="2386" y="749"/>
                </a:cubicBezTo>
                <a:cubicBezTo>
                  <a:pt x="2386" y="730"/>
                  <a:pt x="2390" y="714"/>
                  <a:pt x="2399" y="699"/>
                </a:cubicBezTo>
                <a:cubicBezTo>
                  <a:pt x="2407" y="684"/>
                  <a:pt x="2419" y="672"/>
                  <a:pt x="2434" y="663"/>
                </a:cubicBezTo>
                <a:cubicBezTo>
                  <a:pt x="2449" y="655"/>
                  <a:pt x="2466" y="651"/>
                  <a:pt x="2485" y="651"/>
                </a:cubicBezTo>
                <a:cubicBezTo>
                  <a:pt x="2504" y="651"/>
                  <a:pt x="2521" y="655"/>
                  <a:pt x="2536" y="663"/>
                </a:cubicBezTo>
                <a:cubicBezTo>
                  <a:pt x="2550" y="672"/>
                  <a:pt x="2562" y="683"/>
                  <a:pt x="2570" y="698"/>
                </a:cubicBezTo>
                <a:cubicBezTo>
                  <a:pt x="2579" y="713"/>
                  <a:pt x="2583" y="730"/>
                  <a:pt x="2583" y="750"/>
                </a:cubicBezTo>
                <a:close/>
                <a:moveTo>
                  <a:pt x="2485" y="687"/>
                </a:moveTo>
                <a:cubicBezTo>
                  <a:pt x="2471" y="687"/>
                  <a:pt x="2459" y="691"/>
                  <a:pt x="2449" y="700"/>
                </a:cubicBezTo>
                <a:cubicBezTo>
                  <a:pt x="2439" y="708"/>
                  <a:pt x="2433" y="719"/>
                  <a:pt x="2431" y="734"/>
                </a:cubicBezTo>
                <a:lnTo>
                  <a:pt x="2540" y="734"/>
                </a:lnTo>
                <a:cubicBezTo>
                  <a:pt x="2538" y="720"/>
                  <a:pt x="2532" y="708"/>
                  <a:pt x="2522" y="700"/>
                </a:cubicBezTo>
                <a:cubicBezTo>
                  <a:pt x="2512" y="691"/>
                  <a:pt x="2500" y="687"/>
                  <a:pt x="2485" y="687"/>
                </a:cubicBezTo>
                <a:close/>
                <a:moveTo>
                  <a:pt x="2516" y="627"/>
                </a:moveTo>
                <a:lnTo>
                  <a:pt x="2484" y="600"/>
                </a:lnTo>
                <a:lnTo>
                  <a:pt x="2453" y="627"/>
                </a:lnTo>
                <a:lnTo>
                  <a:pt x="2416" y="627"/>
                </a:lnTo>
                <a:lnTo>
                  <a:pt x="2464" y="577"/>
                </a:lnTo>
                <a:lnTo>
                  <a:pt x="2505" y="577"/>
                </a:lnTo>
                <a:lnTo>
                  <a:pt x="2553" y="627"/>
                </a:lnTo>
                <a:lnTo>
                  <a:pt x="2516" y="627"/>
                </a:lnTo>
                <a:close/>
                <a:moveTo>
                  <a:pt x="2736" y="651"/>
                </a:moveTo>
                <a:cubicBezTo>
                  <a:pt x="2760" y="651"/>
                  <a:pt x="2780" y="658"/>
                  <a:pt x="2794" y="672"/>
                </a:cubicBezTo>
                <a:cubicBezTo>
                  <a:pt x="2809" y="686"/>
                  <a:pt x="2816" y="707"/>
                  <a:pt x="2816" y="735"/>
                </a:cubicBezTo>
                <a:lnTo>
                  <a:pt x="2816" y="845"/>
                </a:lnTo>
                <a:lnTo>
                  <a:pt x="2771" y="845"/>
                </a:lnTo>
                <a:lnTo>
                  <a:pt x="2771" y="741"/>
                </a:lnTo>
                <a:cubicBezTo>
                  <a:pt x="2771" y="724"/>
                  <a:pt x="2767" y="711"/>
                  <a:pt x="2759" y="703"/>
                </a:cubicBezTo>
                <a:cubicBezTo>
                  <a:pt x="2751" y="694"/>
                  <a:pt x="2740" y="690"/>
                  <a:pt x="2726" y="690"/>
                </a:cubicBezTo>
                <a:cubicBezTo>
                  <a:pt x="2709" y="690"/>
                  <a:pt x="2696" y="695"/>
                  <a:pt x="2686" y="705"/>
                </a:cubicBezTo>
                <a:cubicBezTo>
                  <a:pt x="2677" y="715"/>
                  <a:pt x="2672" y="729"/>
                  <a:pt x="2672" y="748"/>
                </a:cubicBezTo>
                <a:lnTo>
                  <a:pt x="2672" y="845"/>
                </a:lnTo>
                <a:lnTo>
                  <a:pt x="2627" y="845"/>
                </a:lnTo>
                <a:lnTo>
                  <a:pt x="2627" y="653"/>
                </a:lnTo>
                <a:lnTo>
                  <a:pt x="2670" y="653"/>
                </a:lnTo>
                <a:lnTo>
                  <a:pt x="2670" y="678"/>
                </a:lnTo>
                <a:cubicBezTo>
                  <a:pt x="2677" y="669"/>
                  <a:pt x="2687" y="662"/>
                  <a:pt x="2698" y="658"/>
                </a:cubicBezTo>
                <a:cubicBezTo>
                  <a:pt x="2709" y="653"/>
                  <a:pt x="2722" y="651"/>
                  <a:pt x="2736" y="651"/>
                </a:cubicBezTo>
                <a:close/>
                <a:moveTo>
                  <a:pt x="2889" y="711"/>
                </a:moveTo>
                <a:cubicBezTo>
                  <a:pt x="2881" y="711"/>
                  <a:pt x="2874" y="708"/>
                  <a:pt x="2868" y="702"/>
                </a:cubicBezTo>
                <a:cubicBezTo>
                  <a:pt x="2863" y="697"/>
                  <a:pt x="2860" y="689"/>
                  <a:pt x="2860" y="681"/>
                </a:cubicBezTo>
                <a:cubicBezTo>
                  <a:pt x="2860" y="672"/>
                  <a:pt x="2863" y="665"/>
                  <a:pt x="2868" y="659"/>
                </a:cubicBezTo>
                <a:cubicBezTo>
                  <a:pt x="2874" y="654"/>
                  <a:pt x="2881" y="651"/>
                  <a:pt x="2889" y="651"/>
                </a:cubicBezTo>
                <a:cubicBezTo>
                  <a:pt x="2898" y="651"/>
                  <a:pt x="2905" y="654"/>
                  <a:pt x="2910" y="659"/>
                </a:cubicBezTo>
                <a:cubicBezTo>
                  <a:pt x="2916" y="665"/>
                  <a:pt x="2919" y="672"/>
                  <a:pt x="2919" y="681"/>
                </a:cubicBezTo>
                <a:cubicBezTo>
                  <a:pt x="2919" y="689"/>
                  <a:pt x="2916" y="697"/>
                  <a:pt x="2910" y="702"/>
                </a:cubicBezTo>
                <a:cubicBezTo>
                  <a:pt x="2904" y="708"/>
                  <a:pt x="2897" y="711"/>
                  <a:pt x="2889" y="711"/>
                </a:cubicBezTo>
                <a:close/>
                <a:moveTo>
                  <a:pt x="2889" y="848"/>
                </a:moveTo>
                <a:cubicBezTo>
                  <a:pt x="2881" y="848"/>
                  <a:pt x="2874" y="845"/>
                  <a:pt x="2868" y="839"/>
                </a:cubicBezTo>
                <a:cubicBezTo>
                  <a:pt x="2863" y="834"/>
                  <a:pt x="2860" y="826"/>
                  <a:pt x="2860" y="818"/>
                </a:cubicBezTo>
                <a:cubicBezTo>
                  <a:pt x="2860" y="809"/>
                  <a:pt x="2863" y="802"/>
                  <a:pt x="2868" y="796"/>
                </a:cubicBezTo>
                <a:cubicBezTo>
                  <a:pt x="2874" y="791"/>
                  <a:pt x="2881" y="788"/>
                  <a:pt x="2889" y="788"/>
                </a:cubicBezTo>
                <a:cubicBezTo>
                  <a:pt x="2898" y="788"/>
                  <a:pt x="2905" y="791"/>
                  <a:pt x="2910" y="796"/>
                </a:cubicBezTo>
                <a:cubicBezTo>
                  <a:pt x="2916" y="802"/>
                  <a:pt x="2919" y="809"/>
                  <a:pt x="2919" y="818"/>
                </a:cubicBezTo>
                <a:cubicBezTo>
                  <a:pt x="2919" y="826"/>
                  <a:pt x="2916" y="834"/>
                  <a:pt x="2910" y="839"/>
                </a:cubicBezTo>
                <a:cubicBezTo>
                  <a:pt x="2904" y="845"/>
                  <a:pt x="2897" y="848"/>
                  <a:pt x="2889" y="848"/>
                </a:cubicBezTo>
                <a:close/>
                <a:moveTo>
                  <a:pt x="21" y="1111"/>
                </a:moveTo>
                <a:lnTo>
                  <a:pt x="68" y="1111"/>
                </a:lnTo>
                <a:lnTo>
                  <a:pt x="68" y="1324"/>
                </a:lnTo>
                <a:lnTo>
                  <a:pt x="200" y="1324"/>
                </a:lnTo>
                <a:lnTo>
                  <a:pt x="200" y="1363"/>
                </a:lnTo>
                <a:lnTo>
                  <a:pt x="21" y="1363"/>
                </a:lnTo>
                <a:lnTo>
                  <a:pt x="21" y="1111"/>
                </a:lnTo>
                <a:close/>
                <a:moveTo>
                  <a:pt x="391" y="1194"/>
                </a:moveTo>
                <a:cubicBezTo>
                  <a:pt x="401" y="1203"/>
                  <a:pt x="409" y="1214"/>
                  <a:pt x="415" y="1226"/>
                </a:cubicBezTo>
                <a:cubicBezTo>
                  <a:pt x="420" y="1239"/>
                  <a:pt x="423" y="1252"/>
                  <a:pt x="423" y="1267"/>
                </a:cubicBezTo>
                <a:cubicBezTo>
                  <a:pt x="423" y="1286"/>
                  <a:pt x="419" y="1303"/>
                  <a:pt x="410" y="1318"/>
                </a:cubicBezTo>
                <a:cubicBezTo>
                  <a:pt x="401" y="1333"/>
                  <a:pt x="389" y="1345"/>
                  <a:pt x="373" y="1353"/>
                </a:cubicBezTo>
                <a:cubicBezTo>
                  <a:pt x="358" y="1362"/>
                  <a:pt x="340" y="1366"/>
                  <a:pt x="320" y="1366"/>
                </a:cubicBezTo>
                <a:cubicBezTo>
                  <a:pt x="301" y="1366"/>
                  <a:pt x="283" y="1362"/>
                  <a:pt x="268" y="1353"/>
                </a:cubicBezTo>
                <a:cubicBezTo>
                  <a:pt x="252" y="1345"/>
                  <a:pt x="240" y="1333"/>
                  <a:pt x="231" y="1318"/>
                </a:cubicBezTo>
                <a:cubicBezTo>
                  <a:pt x="222" y="1303"/>
                  <a:pt x="218" y="1286"/>
                  <a:pt x="218" y="1267"/>
                </a:cubicBezTo>
                <a:cubicBezTo>
                  <a:pt x="218" y="1248"/>
                  <a:pt x="223" y="1231"/>
                  <a:pt x="231" y="1216"/>
                </a:cubicBezTo>
                <a:cubicBezTo>
                  <a:pt x="240" y="1201"/>
                  <a:pt x="253" y="1190"/>
                  <a:pt x="268" y="1181"/>
                </a:cubicBezTo>
                <a:cubicBezTo>
                  <a:pt x="284" y="1173"/>
                  <a:pt x="301" y="1169"/>
                  <a:pt x="321" y="1169"/>
                </a:cubicBezTo>
                <a:cubicBezTo>
                  <a:pt x="328" y="1169"/>
                  <a:pt x="336" y="1169"/>
                  <a:pt x="345" y="1170"/>
                </a:cubicBezTo>
                <a:cubicBezTo>
                  <a:pt x="347" y="1170"/>
                  <a:pt x="350" y="1171"/>
                  <a:pt x="354" y="1171"/>
                </a:cubicBezTo>
                <a:cubicBezTo>
                  <a:pt x="357" y="1171"/>
                  <a:pt x="361" y="1171"/>
                  <a:pt x="364" y="1171"/>
                </a:cubicBezTo>
                <a:cubicBezTo>
                  <a:pt x="372" y="1171"/>
                  <a:pt x="378" y="1169"/>
                  <a:pt x="383" y="1165"/>
                </a:cubicBezTo>
                <a:cubicBezTo>
                  <a:pt x="387" y="1160"/>
                  <a:pt x="389" y="1155"/>
                  <a:pt x="389" y="1148"/>
                </a:cubicBezTo>
                <a:cubicBezTo>
                  <a:pt x="389" y="1140"/>
                  <a:pt x="387" y="1132"/>
                  <a:pt x="382" y="1125"/>
                </a:cubicBezTo>
                <a:lnTo>
                  <a:pt x="409" y="1115"/>
                </a:lnTo>
                <a:cubicBezTo>
                  <a:pt x="416" y="1125"/>
                  <a:pt x="420" y="1137"/>
                  <a:pt x="420" y="1149"/>
                </a:cubicBezTo>
                <a:cubicBezTo>
                  <a:pt x="420" y="1160"/>
                  <a:pt x="418" y="1169"/>
                  <a:pt x="412" y="1176"/>
                </a:cubicBezTo>
                <a:cubicBezTo>
                  <a:pt x="407" y="1184"/>
                  <a:pt x="400" y="1190"/>
                  <a:pt x="391" y="1194"/>
                </a:cubicBezTo>
                <a:close/>
                <a:moveTo>
                  <a:pt x="320" y="1327"/>
                </a:moveTo>
                <a:cubicBezTo>
                  <a:pt x="337" y="1327"/>
                  <a:pt x="351" y="1322"/>
                  <a:pt x="361" y="1311"/>
                </a:cubicBezTo>
                <a:cubicBezTo>
                  <a:pt x="372" y="1300"/>
                  <a:pt x="378" y="1285"/>
                  <a:pt x="378" y="1267"/>
                </a:cubicBezTo>
                <a:cubicBezTo>
                  <a:pt x="378" y="1249"/>
                  <a:pt x="372" y="1235"/>
                  <a:pt x="361" y="1224"/>
                </a:cubicBezTo>
                <a:cubicBezTo>
                  <a:pt x="351" y="1212"/>
                  <a:pt x="337" y="1207"/>
                  <a:pt x="320" y="1207"/>
                </a:cubicBezTo>
                <a:cubicBezTo>
                  <a:pt x="304" y="1207"/>
                  <a:pt x="290" y="1212"/>
                  <a:pt x="279" y="1224"/>
                </a:cubicBezTo>
                <a:cubicBezTo>
                  <a:pt x="269" y="1235"/>
                  <a:pt x="263" y="1249"/>
                  <a:pt x="263" y="1267"/>
                </a:cubicBezTo>
                <a:cubicBezTo>
                  <a:pt x="263" y="1285"/>
                  <a:pt x="269" y="1300"/>
                  <a:pt x="279" y="1311"/>
                </a:cubicBezTo>
                <a:cubicBezTo>
                  <a:pt x="290" y="1322"/>
                  <a:pt x="304" y="1327"/>
                  <a:pt x="320" y="1327"/>
                </a:cubicBezTo>
                <a:close/>
                <a:moveTo>
                  <a:pt x="339" y="1095"/>
                </a:moveTo>
                <a:lnTo>
                  <a:pt x="392" y="1095"/>
                </a:lnTo>
                <a:lnTo>
                  <a:pt x="329" y="1145"/>
                </a:lnTo>
                <a:lnTo>
                  <a:pt x="290" y="1145"/>
                </a:lnTo>
                <a:lnTo>
                  <a:pt x="339" y="1095"/>
                </a:lnTo>
                <a:close/>
                <a:moveTo>
                  <a:pt x="573" y="1169"/>
                </a:moveTo>
                <a:cubicBezTo>
                  <a:pt x="592" y="1169"/>
                  <a:pt x="609" y="1173"/>
                  <a:pt x="624" y="1181"/>
                </a:cubicBezTo>
                <a:cubicBezTo>
                  <a:pt x="638" y="1189"/>
                  <a:pt x="650" y="1201"/>
                  <a:pt x="658" y="1216"/>
                </a:cubicBezTo>
                <a:cubicBezTo>
                  <a:pt x="667" y="1230"/>
                  <a:pt x="671" y="1248"/>
                  <a:pt x="671" y="1267"/>
                </a:cubicBezTo>
                <a:cubicBezTo>
                  <a:pt x="671" y="1287"/>
                  <a:pt x="667" y="1304"/>
                  <a:pt x="658" y="1319"/>
                </a:cubicBezTo>
                <a:cubicBezTo>
                  <a:pt x="650" y="1334"/>
                  <a:pt x="638" y="1345"/>
                  <a:pt x="624" y="1353"/>
                </a:cubicBezTo>
                <a:cubicBezTo>
                  <a:pt x="609" y="1362"/>
                  <a:pt x="592" y="1366"/>
                  <a:pt x="573" y="1366"/>
                </a:cubicBezTo>
                <a:cubicBezTo>
                  <a:pt x="548" y="1366"/>
                  <a:pt x="527" y="1357"/>
                  <a:pt x="512" y="1340"/>
                </a:cubicBezTo>
                <a:lnTo>
                  <a:pt x="512" y="1433"/>
                </a:lnTo>
                <a:lnTo>
                  <a:pt x="467" y="1433"/>
                </a:lnTo>
                <a:lnTo>
                  <a:pt x="467" y="1171"/>
                </a:lnTo>
                <a:lnTo>
                  <a:pt x="510" y="1171"/>
                </a:lnTo>
                <a:lnTo>
                  <a:pt x="510" y="1196"/>
                </a:lnTo>
                <a:cubicBezTo>
                  <a:pt x="517" y="1187"/>
                  <a:pt x="526" y="1180"/>
                  <a:pt x="537" y="1176"/>
                </a:cubicBezTo>
                <a:cubicBezTo>
                  <a:pt x="548" y="1171"/>
                  <a:pt x="560" y="1169"/>
                  <a:pt x="573" y="1169"/>
                </a:cubicBezTo>
                <a:close/>
                <a:moveTo>
                  <a:pt x="568" y="1327"/>
                </a:moveTo>
                <a:cubicBezTo>
                  <a:pt x="585" y="1327"/>
                  <a:pt x="599" y="1322"/>
                  <a:pt x="609" y="1311"/>
                </a:cubicBezTo>
                <a:cubicBezTo>
                  <a:pt x="620" y="1300"/>
                  <a:pt x="625" y="1285"/>
                  <a:pt x="625" y="1267"/>
                </a:cubicBezTo>
                <a:cubicBezTo>
                  <a:pt x="625" y="1249"/>
                  <a:pt x="620" y="1235"/>
                  <a:pt x="609" y="1224"/>
                </a:cubicBezTo>
                <a:cubicBezTo>
                  <a:pt x="599" y="1212"/>
                  <a:pt x="585" y="1207"/>
                  <a:pt x="568" y="1207"/>
                </a:cubicBezTo>
                <a:cubicBezTo>
                  <a:pt x="558" y="1207"/>
                  <a:pt x="548" y="1209"/>
                  <a:pt x="539" y="1214"/>
                </a:cubicBezTo>
                <a:cubicBezTo>
                  <a:pt x="531" y="1219"/>
                  <a:pt x="524" y="1226"/>
                  <a:pt x="519" y="1235"/>
                </a:cubicBezTo>
                <a:cubicBezTo>
                  <a:pt x="514" y="1245"/>
                  <a:pt x="511" y="1255"/>
                  <a:pt x="511" y="1267"/>
                </a:cubicBezTo>
                <a:cubicBezTo>
                  <a:pt x="511" y="1279"/>
                  <a:pt x="514" y="1290"/>
                  <a:pt x="519" y="1299"/>
                </a:cubicBezTo>
                <a:cubicBezTo>
                  <a:pt x="524" y="1308"/>
                  <a:pt x="531" y="1315"/>
                  <a:pt x="539" y="1320"/>
                </a:cubicBezTo>
                <a:cubicBezTo>
                  <a:pt x="548" y="1325"/>
                  <a:pt x="558" y="1327"/>
                  <a:pt x="568" y="1327"/>
                </a:cubicBezTo>
                <a:close/>
                <a:moveTo>
                  <a:pt x="729" y="1229"/>
                </a:moveTo>
                <a:cubicBezTo>
                  <a:pt x="721" y="1229"/>
                  <a:pt x="714" y="1226"/>
                  <a:pt x="708" y="1220"/>
                </a:cubicBezTo>
                <a:cubicBezTo>
                  <a:pt x="703" y="1215"/>
                  <a:pt x="700" y="1207"/>
                  <a:pt x="700" y="1199"/>
                </a:cubicBezTo>
                <a:cubicBezTo>
                  <a:pt x="700" y="1190"/>
                  <a:pt x="703" y="1183"/>
                  <a:pt x="708" y="1177"/>
                </a:cubicBezTo>
                <a:cubicBezTo>
                  <a:pt x="714" y="1172"/>
                  <a:pt x="721" y="1169"/>
                  <a:pt x="729" y="1169"/>
                </a:cubicBezTo>
                <a:cubicBezTo>
                  <a:pt x="738" y="1169"/>
                  <a:pt x="745" y="1172"/>
                  <a:pt x="750" y="1177"/>
                </a:cubicBezTo>
                <a:cubicBezTo>
                  <a:pt x="756" y="1183"/>
                  <a:pt x="759" y="1190"/>
                  <a:pt x="759" y="1199"/>
                </a:cubicBezTo>
                <a:cubicBezTo>
                  <a:pt x="759" y="1207"/>
                  <a:pt x="756" y="1215"/>
                  <a:pt x="750" y="1220"/>
                </a:cubicBezTo>
                <a:cubicBezTo>
                  <a:pt x="744" y="1226"/>
                  <a:pt x="737" y="1229"/>
                  <a:pt x="729" y="1229"/>
                </a:cubicBezTo>
                <a:close/>
                <a:moveTo>
                  <a:pt x="729" y="1366"/>
                </a:moveTo>
                <a:cubicBezTo>
                  <a:pt x="721" y="1366"/>
                  <a:pt x="714" y="1363"/>
                  <a:pt x="708" y="1357"/>
                </a:cubicBezTo>
                <a:cubicBezTo>
                  <a:pt x="703" y="1352"/>
                  <a:pt x="700" y="1344"/>
                  <a:pt x="700" y="1336"/>
                </a:cubicBezTo>
                <a:cubicBezTo>
                  <a:pt x="700" y="1327"/>
                  <a:pt x="703" y="1320"/>
                  <a:pt x="708" y="1314"/>
                </a:cubicBezTo>
                <a:cubicBezTo>
                  <a:pt x="714" y="1309"/>
                  <a:pt x="721" y="1306"/>
                  <a:pt x="729" y="1306"/>
                </a:cubicBezTo>
                <a:cubicBezTo>
                  <a:pt x="738" y="1306"/>
                  <a:pt x="745" y="1309"/>
                  <a:pt x="750" y="1314"/>
                </a:cubicBezTo>
                <a:cubicBezTo>
                  <a:pt x="756" y="1320"/>
                  <a:pt x="759" y="1327"/>
                  <a:pt x="759" y="1336"/>
                </a:cubicBezTo>
                <a:cubicBezTo>
                  <a:pt x="759" y="1344"/>
                  <a:pt x="756" y="1352"/>
                  <a:pt x="750" y="1357"/>
                </a:cubicBezTo>
                <a:cubicBezTo>
                  <a:pt x="744" y="1363"/>
                  <a:pt x="737" y="1366"/>
                  <a:pt x="729" y="1366"/>
                </a:cubicBezTo>
                <a:close/>
                <a:moveTo>
                  <a:pt x="193" y="1752"/>
                </a:moveTo>
                <a:lnTo>
                  <a:pt x="238" y="1752"/>
                </a:lnTo>
                <a:lnTo>
                  <a:pt x="238" y="1853"/>
                </a:lnTo>
                <a:cubicBezTo>
                  <a:pt x="225" y="1863"/>
                  <a:pt x="210" y="1871"/>
                  <a:pt x="192" y="1877"/>
                </a:cubicBezTo>
                <a:cubicBezTo>
                  <a:pt x="175" y="1882"/>
                  <a:pt x="157" y="1885"/>
                  <a:pt x="139" y="1885"/>
                </a:cubicBezTo>
                <a:cubicBezTo>
                  <a:pt x="113" y="1885"/>
                  <a:pt x="90" y="1879"/>
                  <a:pt x="69" y="1868"/>
                </a:cubicBezTo>
                <a:cubicBezTo>
                  <a:pt x="49" y="1857"/>
                  <a:pt x="33" y="1841"/>
                  <a:pt x="21" y="1822"/>
                </a:cubicBezTo>
                <a:cubicBezTo>
                  <a:pt x="9" y="1802"/>
                  <a:pt x="3" y="1780"/>
                  <a:pt x="3" y="1755"/>
                </a:cubicBezTo>
                <a:cubicBezTo>
                  <a:pt x="3" y="1730"/>
                  <a:pt x="9" y="1708"/>
                  <a:pt x="21" y="1689"/>
                </a:cubicBezTo>
                <a:cubicBezTo>
                  <a:pt x="33" y="1669"/>
                  <a:pt x="49" y="1654"/>
                  <a:pt x="70" y="1642"/>
                </a:cubicBezTo>
                <a:cubicBezTo>
                  <a:pt x="90" y="1631"/>
                  <a:pt x="114" y="1626"/>
                  <a:pt x="140" y="1626"/>
                </a:cubicBezTo>
                <a:cubicBezTo>
                  <a:pt x="161" y="1626"/>
                  <a:pt x="180" y="1629"/>
                  <a:pt x="197" y="1636"/>
                </a:cubicBezTo>
                <a:cubicBezTo>
                  <a:pt x="215" y="1643"/>
                  <a:pt x="229" y="1653"/>
                  <a:pt x="241" y="1667"/>
                </a:cubicBezTo>
                <a:lnTo>
                  <a:pt x="211" y="1695"/>
                </a:lnTo>
                <a:cubicBezTo>
                  <a:pt x="192" y="1676"/>
                  <a:pt x="169" y="1667"/>
                  <a:pt x="142" y="1667"/>
                </a:cubicBezTo>
                <a:cubicBezTo>
                  <a:pt x="124" y="1667"/>
                  <a:pt x="108" y="1670"/>
                  <a:pt x="95" y="1678"/>
                </a:cubicBezTo>
                <a:cubicBezTo>
                  <a:pt x="81" y="1685"/>
                  <a:pt x="70" y="1696"/>
                  <a:pt x="62" y="1709"/>
                </a:cubicBezTo>
                <a:cubicBezTo>
                  <a:pt x="54" y="1723"/>
                  <a:pt x="50" y="1738"/>
                  <a:pt x="50" y="1755"/>
                </a:cubicBezTo>
                <a:cubicBezTo>
                  <a:pt x="50" y="1772"/>
                  <a:pt x="54" y="1787"/>
                  <a:pt x="62" y="1801"/>
                </a:cubicBezTo>
                <a:cubicBezTo>
                  <a:pt x="70" y="1814"/>
                  <a:pt x="81" y="1825"/>
                  <a:pt x="95" y="1832"/>
                </a:cubicBezTo>
                <a:cubicBezTo>
                  <a:pt x="108" y="1840"/>
                  <a:pt x="124" y="1844"/>
                  <a:pt x="141" y="1844"/>
                </a:cubicBezTo>
                <a:cubicBezTo>
                  <a:pt x="161" y="1844"/>
                  <a:pt x="178" y="1839"/>
                  <a:pt x="193" y="1831"/>
                </a:cubicBezTo>
                <a:lnTo>
                  <a:pt x="193" y="1752"/>
                </a:lnTo>
                <a:close/>
                <a:moveTo>
                  <a:pt x="531" y="1629"/>
                </a:moveTo>
                <a:lnTo>
                  <a:pt x="421" y="1881"/>
                </a:lnTo>
                <a:lnTo>
                  <a:pt x="375" y="1881"/>
                </a:lnTo>
                <a:lnTo>
                  <a:pt x="265" y="1629"/>
                </a:lnTo>
                <a:lnTo>
                  <a:pt x="315" y="1629"/>
                </a:lnTo>
                <a:lnTo>
                  <a:pt x="399" y="1824"/>
                </a:lnTo>
                <a:lnTo>
                  <a:pt x="484" y="1629"/>
                </a:lnTo>
                <a:lnTo>
                  <a:pt x="531" y="1629"/>
                </a:lnTo>
                <a:close/>
                <a:moveTo>
                  <a:pt x="787" y="1629"/>
                </a:moveTo>
                <a:lnTo>
                  <a:pt x="787" y="1881"/>
                </a:lnTo>
                <a:lnTo>
                  <a:pt x="740" y="1881"/>
                </a:lnTo>
                <a:lnTo>
                  <a:pt x="740" y="1773"/>
                </a:lnTo>
                <a:lnTo>
                  <a:pt x="610" y="1773"/>
                </a:lnTo>
                <a:lnTo>
                  <a:pt x="610" y="1881"/>
                </a:lnTo>
                <a:lnTo>
                  <a:pt x="563" y="1881"/>
                </a:lnTo>
                <a:lnTo>
                  <a:pt x="563" y="1629"/>
                </a:lnTo>
                <a:lnTo>
                  <a:pt x="610" y="1629"/>
                </a:lnTo>
                <a:lnTo>
                  <a:pt x="610" y="1733"/>
                </a:lnTo>
                <a:lnTo>
                  <a:pt x="740" y="1733"/>
                </a:lnTo>
                <a:lnTo>
                  <a:pt x="740" y="1629"/>
                </a:lnTo>
                <a:lnTo>
                  <a:pt x="787" y="1629"/>
                </a:lnTo>
                <a:close/>
                <a:moveTo>
                  <a:pt x="856" y="1629"/>
                </a:moveTo>
                <a:lnTo>
                  <a:pt x="966" y="1629"/>
                </a:lnTo>
                <a:cubicBezTo>
                  <a:pt x="993" y="1629"/>
                  <a:pt x="1017" y="1634"/>
                  <a:pt x="1038" y="1645"/>
                </a:cubicBezTo>
                <a:cubicBezTo>
                  <a:pt x="1059" y="1655"/>
                  <a:pt x="1075" y="1670"/>
                  <a:pt x="1087" y="1689"/>
                </a:cubicBezTo>
                <a:cubicBezTo>
                  <a:pt x="1098" y="1708"/>
                  <a:pt x="1104" y="1730"/>
                  <a:pt x="1104" y="1755"/>
                </a:cubicBezTo>
                <a:cubicBezTo>
                  <a:pt x="1104" y="1780"/>
                  <a:pt x="1098" y="1802"/>
                  <a:pt x="1087" y="1821"/>
                </a:cubicBezTo>
                <a:cubicBezTo>
                  <a:pt x="1075" y="1840"/>
                  <a:pt x="1059" y="1855"/>
                  <a:pt x="1038" y="1866"/>
                </a:cubicBezTo>
                <a:cubicBezTo>
                  <a:pt x="1017" y="1876"/>
                  <a:pt x="993" y="1881"/>
                  <a:pt x="966" y="1881"/>
                </a:cubicBezTo>
                <a:lnTo>
                  <a:pt x="856" y="1881"/>
                </a:lnTo>
                <a:lnTo>
                  <a:pt x="856" y="1629"/>
                </a:lnTo>
                <a:close/>
                <a:moveTo>
                  <a:pt x="964" y="1842"/>
                </a:moveTo>
                <a:cubicBezTo>
                  <a:pt x="983" y="1842"/>
                  <a:pt x="999" y="1838"/>
                  <a:pt x="1013" y="1831"/>
                </a:cubicBezTo>
                <a:cubicBezTo>
                  <a:pt x="1027" y="1824"/>
                  <a:pt x="1038" y="1814"/>
                  <a:pt x="1045" y="1801"/>
                </a:cubicBezTo>
                <a:cubicBezTo>
                  <a:pt x="1053" y="1788"/>
                  <a:pt x="1057" y="1772"/>
                  <a:pt x="1057" y="1755"/>
                </a:cubicBezTo>
                <a:cubicBezTo>
                  <a:pt x="1057" y="1738"/>
                  <a:pt x="1053" y="1723"/>
                  <a:pt x="1045" y="1710"/>
                </a:cubicBezTo>
                <a:cubicBezTo>
                  <a:pt x="1038" y="1697"/>
                  <a:pt x="1027" y="1687"/>
                  <a:pt x="1013" y="1679"/>
                </a:cubicBezTo>
                <a:cubicBezTo>
                  <a:pt x="999" y="1672"/>
                  <a:pt x="983" y="1669"/>
                  <a:pt x="964" y="1669"/>
                </a:cubicBezTo>
                <a:lnTo>
                  <a:pt x="903" y="1669"/>
                </a:lnTo>
                <a:lnTo>
                  <a:pt x="903" y="1842"/>
                </a:lnTo>
                <a:lnTo>
                  <a:pt x="964" y="1842"/>
                </a:lnTo>
                <a:close/>
                <a:moveTo>
                  <a:pt x="1164" y="1747"/>
                </a:moveTo>
                <a:cubicBezTo>
                  <a:pt x="1156" y="1747"/>
                  <a:pt x="1149" y="1744"/>
                  <a:pt x="1143" y="1738"/>
                </a:cubicBezTo>
                <a:cubicBezTo>
                  <a:pt x="1138" y="1733"/>
                  <a:pt x="1135" y="1725"/>
                  <a:pt x="1135" y="1717"/>
                </a:cubicBezTo>
                <a:cubicBezTo>
                  <a:pt x="1135" y="1708"/>
                  <a:pt x="1138" y="1701"/>
                  <a:pt x="1143" y="1695"/>
                </a:cubicBezTo>
                <a:cubicBezTo>
                  <a:pt x="1149" y="1690"/>
                  <a:pt x="1156" y="1687"/>
                  <a:pt x="1164" y="1687"/>
                </a:cubicBezTo>
                <a:cubicBezTo>
                  <a:pt x="1173" y="1687"/>
                  <a:pt x="1180" y="1690"/>
                  <a:pt x="1185" y="1695"/>
                </a:cubicBezTo>
                <a:cubicBezTo>
                  <a:pt x="1191" y="1701"/>
                  <a:pt x="1194" y="1708"/>
                  <a:pt x="1194" y="1717"/>
                </a:cubicBezTo>
                <a:cubicBezTo>
                  <a:pt x="1194" y="1725"/>
                  <a:pt x="1191" y="1733"/>
                  <a:pt x="1185" y="1738"/>
                </a:cubicBezTo>
                <a:cubicBezTo>
                  <a:pt x="1179" y="1744"/>
                  <a:pt x="1172" y="1747"/>
                  <a:pt x="1164" y="1747"/>
                </a:cubicBezTo>
                <a:close/>
                <a:moveTo>
                  <a:pt x="1164" y="1884"/>
                </a:moveTo>
                <a:cubicBezTo>
                  <a:pt x="1156" y="1884"/>
                  <a:pt x="1149" y="1881"/>
                  <a:pt x="1143" y="1875"/>
                </a:cubicBezTo>
                <a:cubicBezTo>
                  <a:pt x="1138" y="1870"/>
                  <a:pt x="1135" y="1862"/>
                  <a:pt x="1135" y="1854"/>
                </a:cubicBezTo>
                <a:cubicBezTo>
                  <a:pt x="1135" y="1845"/>
                  <a:pt x="1138" y="1838"/>
                  <a:pt x="1143" y="1832"/>
                </a:cubicBezTo>
                <a:cubicBezTo>
                  <a:pt x="1149" y="1827"/>
                  <a:pt x="1156" y="1824"/>
                  <a:pt x="1164" y="1824"/>
                </a:cubicBezTo>
                <a:cubicBezTo>
                  <a:pt x="1173" y="1824"/>
                  <a:pt x="1180" y="1827"/>
                  <a:pt x="1185" y="1832"/>
                </a:cubicBezTo>
                <a:cubicBezTo>
                  <a:pt x="1191" y="1838"/>
                  <a:pt x="1194" y="1845"/>
                  <a:pt x="1194" y="1854"/>
                </a:cubicBezTo>
                <a:cubicBezTo>
                  <a:pt x="1194" y="1862"/>
                  <a:pt x="1191" y="1870"/>
                  <a:pt x="1185" y="1875"/>
                </a:cubicBezTo>
                <a:cubicBezTo>
                  <a:pt x="1179" y="1881"/>
                  <a:pt x="1172" y="1884"/>
                  <a:pt x="1164" y="1884"/>
                </a:cubicBezTo>
                <a:close/>
              </a:path>
            </a:pathLst>
          </a:custGeom>
          <a:solidFill>
            <a:srgbClr val="2E3192"/>
          </a:solidFill>
          <a:effectLst/>
        </p:spPr>
        <p:txBody>
          <a:bodyPr wrap="square" rtlCol="0" anchor="t" anchorCtr="0">
            <a:noAutofit/>
          </a:bodyPr>
          <a:p>
            <a:pPr indent="0" fontAlgn="auto">
              <a:lnSpc>
                <a:spcPct val="120000"/>
              </a:lnSpc>
            </a:pPr>
            <a:endParaRPr lang="en-US">
              <a:solidFill>
                <a:srgbClr val="2E3192"/>
              </a:solidFill>
              <a:latin typeface="Montserrat ExtraBold" panose="00000900000000000000" charset="0"/>
              <a:cs typeface="Montserrat ExtraBold" panose="00000900000000000000" charset="0"/>
              <a:sym typeface="+mn-ea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4063365" y="6389688"/>
            <a:ext cx="4064000" cy="35242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sz="1700">
                <a:solidFill>
                  <a:srgbClr val="2E3192"/>
                </a:solidFill>
                <a:latin typeface="Montserrat Light" panose="00000400000000000000" charset="0"/>
                <a:cs typeface="Montserrat Light" panose="00000400000000000000" charset="0"/>
              </a:rPr>
              <a:t>Tháng 12/2024</a:t>
            </a:r>
            <a:endParaRPr lang="en-US" sz="1700">
              <a:solidFill>
                <a:srgbClr val="2E3192"/>
              </a:solidFill>
              <a:latin typeface="Montserrat Light" panose="00000400000000000000" charset="0"/>
              <a:cs typeface="Montserrat Light" panose="000004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27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3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5000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40" dur="3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8" presetClass="entr" presetSubtype="3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8" grpId="0" bldLvl="0" build="allAtOnce"/>
      <p:bldP spid="8" grpId="1"/>
      <p:bldP spid="19" grpId="0" build="p"/>
      <p:bldP spid="19" grpId="1"/>
      <p:bldP spid="18" grpId="0" animBg="1"/>
      <p:bldP spid="18" grpId="1" animBg="1"/>
      <p:bldP spid="5" grpId="0" animBg="1"/>
      <p:bldP spid="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THỬ 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NGHI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Ệ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M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 HOẠT ĐỘNG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1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04800" y="1851660"/>
            <a:ext cx="4427220" cy="1637030"/>
          </a:xfrm>
          <a:prstGeom prst="rect">
            <a:avLst/>
          </a:prstGeom>
        </p:spPr>
        <p:txBody>
          <a:bodyPr wrap="square">
            <a:noAutofit/>
          </a:bodyPr>
          <a:p>
            <a:pPr marL="342900" indent="-34290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Tất cả đèn trạng thái bật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342900" indent="-34290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Phát 4 tiếng còi khởi động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342900" indent="-34290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Kiểm tra trạng thái thẻ nhớ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pic>
        <p:nvPicPr>
          <p:cNvPr id="9" name="Picture 8" descr="P1011355"/>
          <p:cNvPicPr>
            <a:picLocks noChangeAspect="1"/>
          </p:cNvPicPr>
          <p:nvPr/>
        </p:nvPicPr>
        <p:blipFill>
          <a:blip r:embed="rId2"/>
          <a:srcRect l="14331" t="12122" r="20722" b="9632"/>
          <a:stretch>
            <a:fillRect/>
          </a:stretch>
        </p:blipFill>
        <p:spPr>
          <a:xfrm>
            <a:off x="6529705" y="1513840"/>
            <a:ext cx="5029200" cy="4545330"/>
          </a:xfrm>
          <a:prstGeom prst="rect">
            <a:avLst/>
          </a:prstGeom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61" name="Picture 1" descr="IMG_256"/>
          <p:cNvPicPr>
            <a:picLocks noChangeAspect="1"/>
          </p:cNvPicPr>
          <p:nvPr/>
        </p:nvPicPr>
        <p:blipFill>
          <a:blip r:embed="rId3"/>
          <a:srcRect l="2256" t="32856" r="46197" b="59504"/>
          <a:stretch>
            <a:fillRect/>
          </a:stretch>
        </p:blipFill>
        <p:spPr>
          <a:xfrm>
            <a:off x="1797685" y="3287395"/>
            <a:ext cx="2706370" cy="713105"/>
          </a:xfrm>
          <a:prstGeom prst="rect">
            <a:avLst/>
          </a:prstGeom>
          <a:noFill/>
          <a:ln w="9525"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sp>
        <p:nvSpPr>
          <p:cNvPr id="13" name="文本框 6"/>
          <p:cNvSpPr txBox="1"/>
          <p:nvPr/>
        </p:nvSpPr>
        <p:spPr>
          <a:xfrm>
            <a:off x="304800" y="1329636"/>
            <a:ext cx="5444197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KHỞI ĐỘNG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14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1597660" y="3919855"/>
            <a:ext cx="3134360" cy="70421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Tin nhắn thông báo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7477125" y="6153785"/>
            <a:ext cx="3134360" cy="70421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Hệ thống khi khởi động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96" name="Picture 96" descr="P1011314"/>
          <p:cNvPicPr>
            <a:picLocks noChangeAspect="1"/>
          </p:cNvPicPr>
          <p:nvPr/>
        </p:nvPicPr>
        <p:blipFill>
          <a:blip r:embed="rId4"/>
          <a:srcRect l="10161" t="26846" r="9643" b="23183"/>
          <a:stretch>
            <a:fillRect/>
          </a:stretch>
        </p:blipFill>
        <p:spPr>
          <a:xfrm>
            <a:off x="1208405" y="4627880"/>
            <a:ext cx="4330700" cy="2024380"/>
          </a:xfrm>
          <a:prstGeom prst="rect">
            <a:avLst/>
          </a:prstGeom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THỬ 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NGHI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Ệ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M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 HOẠT ĐỘNG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3" name="文本框 6"/>
          <p:cNvSpPr txBox="1"/>
          <p:nvPr/>
        </p:nvSpPr>
        <p:spPr>
          <a:xfrm>
            <a:off x="304800" y="1329636"/>
            <a:ext cx="5444197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ĐĂNG NHẬP/ĐĂNG XUẤT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14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1806575" y="6058535"/>
            <a:ext cx="3134360" cy="4965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Tin nhắn thông báo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7130415" y="6241415"/>
            <a:ext cx="4382770" cy="521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Quét thẻ đăng nhập/đăng xuất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pic>
        <p:nvPicPr>
          <p:cNvPr id="7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2275840"/>
            <a:ext cx="5670550" cy="3684270"/>
          </a:xfrm>
          <a:prstGeom prst="rect">
            <a:avLst/>
          </a:prstGeom>
          <a:noFill/>
          <a:ln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5" descr="P1011356"/>
          <p:cNvPicPr>
            <a:picLocks noChangeAspect="1"/>
          </p:cNvPicPr>
          <p:nvPr/>
        </p:nvPicPr>
        <p:blipFill>
          <a:blip r:embed="rId3"/>
          <a:srcRect l="16296" t="6150" r="19417" b="6376"/>
          <a:stretch>
            <a:fillRect/>
          </a:stretch>
        </p:blipFill>
        <p:spPr>
          <a:xfrm>
            <a:off x="6913880" y="1529715"/>
            <a:ext cx="4616450" cy="4711700"/>
          </a:xfrm>
          <a:prstGeom prst="rect">
            <a:avLst/>
          </a:prstGeom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THỬ 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NGHI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Ệ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M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 HOẠT ĐỘNG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3" name="文本框 6"/>
          <p:cNvSpPr txBox="1"/>
          <p:nvPr/>
        </p:nvSpPr>
        <p:spPr>
          <a:xfrm>
            <a:off x="304800" y="1329636"/>
            <a:ext cx="5444197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ĐĂNG NHẬP/ĐĂNG XUẤT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1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84810" y="3674110"/>
            <a:ext cx="2802255" cy="521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Thống kê kết quả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pic>
        <p:nvPicPr>
          <p:cNvPr id="7" name="Picture 6" descr="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360" y="1918335"/>
            <a:ext cx="8282940" cy="4694555"/>
          </a:xfrm>
          <a:prstGeom prst="rect">
            <a:avLst/>
          </a:prstGeom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THỬ 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NGHI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Ệ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M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 HOẠT ĐỘNG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3" name="文本框 6"/>
          <p:cNvSpPr txBox="1"/>
          <p:nvPr/>
        </p:nvSpPr>
        <p:spPr>
          <a:xfrm>
            <a:off x="304800" y="1329636"/>
            <a:ext cx="5444197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CẢNH BÁO QUÁ TỐC ĐỘ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14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1459865" y="6152515"/>
            <a:ext cx="3134360" cy="4965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Tin nhắn thông báo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783070" y="6152515"/>
            <a:ext cx="4382770" cy="521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Vị trí lắp cảm biến đo tốc độ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pic>
        <p:nvPicPr>
          <p:cNvPr id="121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360" y="1443355"/>
            <a:ext cx="5579110" cy="4562475"/>
          </a:xfrm>
          <a:prstGeom prst="rect">
            <a:avLst/>
          </a:prstGeom>
          <a:noFill/>
          <a:ln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13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40" y="2036445"/>
            <a:ext cx="2137410" cy="4116070"/>
          </a:xfrm>
          <a:prstGeom prst="rect">
            <a:avLst/>
          </a:prstGeom>
          <a:noFill/>
          <a:ln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THỬ 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NGHI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Ệ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M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 HOẠT ĐỘNG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3" name="文本框 6"/>
          <p:cNvSpPr txBox="1"/>
          <p:nvPr/>
        </p:nvSpPr>
        <p:spPr>
          <a:xfrm>
            <a:off x="304800" y="1329636"/>
            <a:ext cx="5444197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CẢNH BÁO QUÁ TỐC ĐỘ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pic>
        <p:nvPicPr>
          <p:cNvPr id="5" name="Picture 4" descr="Pictur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1916430"/>
            <a:ext cx="8048625" cy="4801235"/>
          </a:xfrm>
          <a:prstGeom prst="rect">
            <a:avLst/>
          </a:prstGeom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sp>
        <p:nvSpPr>
          <p:cNvPr id="6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464185" y="3226435"/>
            <a:ext cx="2802255" cy="154051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Ngưỡng tốc độ được đặt ở 15km/h để thử nghiệm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THỬ 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NGHI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Ệ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M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 HOẠT ĐỘNG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3" name="文本框 6"/>
          <p:cNvSpPr txBox="1"/>
          <p:nvPr/>
        </p:nvSpPr>
        <p:spPr>
          <a:xfrm>
            <a:off x="304800" y="1329690"/>
            <a:ext cx="593915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CẢNH BÁO NGỦ GỤC &amp; VA CHẠM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14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1459865" y="6152515"/>
            <a:ext cx="3134360" cy="4965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Tin nhắn thông báo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pic>
        <p:nvPicPr>
          <p:cNvPr id="10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010" y="2036445"/>
            <a:ext cx="2845435" cy="4091940"/>
          </a:xfrm>
          <a:prstGeom prst="rect">
            <a:avLst/>
          </a:prstGeom>
          <a:noFill/>
          <a:ln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0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90" y="1989455"/>
            <a:ext cx="2157095" cy="4138930"/>
          </a:xfrm>
          <a:prstGeom prst="rect">
            <a:avLst/>
          </a:prstGeom>
          <a:noFill/>
          <a:ln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sp>
        <p:nvSpPr>
          <p:cNvPr id="16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7406640" y="6152515"/>
            <a:ext cx="3134360" cy="4965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Tin nhắn thông báo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7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THỬ 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NGHI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Ệ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M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 HOẠT ĐỘNG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3" name="文本框 6"/>
          <p:cNvSpPr txBox="1"/>
          <p:nvPr/>
        </p:nvSpPr>
        <p:spPr>
          <a:xfrm>
            <a:off x="304800" y="1329690"/>
            <a:ext cx="613727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CẢNH BÁO NGỦ GỤC &amp; VA CHẠM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pic>
        <p:nvPicPr>
          <p:cNvPr id="6" name="Picture 5" descr="Pictur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" y="2785745"/>
            <a:ext cx="5749290" cy="3709035"/>
          </a:xfrm>
          <a:prstGeom prst="rect">
            <a:avLst/>
          </a:prstGeom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7" name="Picture 6" descr="Picture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865" y="2406015"/>
            <a:ext cx="4843780" cy="4088765"/>
          </a:xfrm>
          <a:prstGeom prst="rect">
            <a:avLst/>
          </a:prstGeom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sp>
        <p:nvSpPr>
          <p:cNvPr id="1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1972945" y="1932305"/>
            <a:ext cx="2802255" cy="521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Số lần thử: 15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THỬ 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NGHI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Ệ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M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 HOẠT ĐỘNG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3" name="文本框 6"/>
          <p:cNvSpPr txBox="1"/>
          <p:nvPr/>
        </p:nvSpPr>
        <p:spPr>
          <a:xfrm>
            <a:off x="304800" y="1329636"/>
            <a:ext cx="5444197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CẢNH BÁO MẤT CẮP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14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1459865" y="6152515"/>
            <a:ext cx="3134360" cy="4965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Tin nhắn thông báo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783070" y="6152515"/>
            <a:ext cx="4382770" cy="521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Trạng thái khóa mất cắp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pic>
        <p:nvPicPr>
          <p:cNvPr id="6" name="Picture 5" descr="P1011357"/>
          <p:cNvPicPr>
            <a:picLocks noChangeAspect="1"/>
          </p:cNvPicPr>
          <p:nvPr/>
        </p:nvPicPr>
        <p:blipFill>
          <a:blip r:embed="rId2"/>
          <a:srcRect l="16032" t="12183" r="21117" b="8028"/>
          <a:stretch>
            <a:fillRect/>
          </a:stretch>
        </p:blipFill>
        <p:spPr>
          <a:xfrm>
            <a:off x="6612255" y="1547495"/>
            <a:ext cx="4724400" cy="4498975"/>
          </a:xfrm>
          <a:prstGeom prst="rect">
            <a:avLst/>
          </a:prstGeom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1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95" y="1981835"/>
            <a:ext cx="2197100" cy="4170680"/>
          </a:xfrm>
          <a:prstGeom prst="rect">
            <a:avLst/>
          </a:prstGeom>
          <a:noFill/>
          <a:ln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THỬ 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NGHI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Ệ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M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 HOẠT ĐỘNG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3" name="文本框 6"/>
          <p:cNvSpPr txBox="1"/>
          <p:nvPr/>
        </p:nvSpPr>
        <p:spPr>
          <a:xfrm>
            <a:off x="304800" y="1329636"/>
            <a:ext cx="5444197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THỐNG KÊ KẾT QUẢ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5" name="Picture 4" descr="Picture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640" y="2204720"/>
            <a:ext cx="8433435" cy="4493895"/>
          </a:xfrm>
          <a:prstGeom prst="rect">
            <a:avLst/>
          </a:prstGeom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sp>
        <p:nvSpPr>
          <p:cNvPr id="11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-247015" y="3276600"/>
            <a:ext cx="4065905" cy="163703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Cảnh báo ngủ gục và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va chạm được đồng bộ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qua ESP-NOW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THỬ 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NGHI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Ệ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M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 HOẠT ĐỘNG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3" name="文本框 6"/>
          <p:cNvSpPr txBox="1"/>
          <p:nvPr/>
        </p:nvSpPr>
        <p:spPr>
          <a:xfrm>
            <a:off x="304800" y="1329636"/>
            <a:ext cx="5444197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THEO DÕI VỊ TRÍ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1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04800" y="3276600"/>
            <a:ext cx="3087370" cy="195008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Điều kiện môi trường: trời quang, ít mây, cảm biến không bị vật cản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5" name="Picture 4" descr="Picture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630" y="2276475"/>
            <a:ext cx="7862570" cy="3950970"/>
          </a:xfrm>
          <a:prstGeom prst="rect">
            <a:avLst/>
          </a:prstGeom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/>
        </p:nvSpPr>
        <p:spPr>
          <a:xfrm rot="16200000">
            <a:off x="5418015" y="84012"/>
            <a:ext cx="1355968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4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  <p:cxnSp>
        <p:nvCxnSpPr>
          <p:cNvPr id="52" name="直接连接符 51"/>
          <p:cNvCxnSpPr/>
          <p:nvPr/>
        </p:nvCxnSpPr>
        <p:spPr>
          <a:xfrm flipV="1">
            <a:off x="1238298" y="6299200"/>
            <a:ext cx="10438130" cy="10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圆角 9"/>
          <p:cNvSpPr/>
          <p:nvPr/>
        </p:nvSpPr>
        <p:spPr>
          <a:xfrm>
            <a:off x="5329173" y="1226624"/>
            <a:ext cx="5906224" cy="10895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20000"/>
                    <a:lumOff val="80000"/>
                    <a:alpha val="3000"/>
                  </a:schemeClr>
                </a:gs>
                <a:gs pos="100000">
                  <a:schemeClr val="accent1">
                    <a:lumMod val="30000"/>
                    <a:lumOff val="70000"/>
                    <a:alpha val="6000"/>
                  </a:schemeClr>
                </a:gs>
              </a:gsLst>
              <a:lin ang="5400000" scaled="1"/>
            </a:gradFill>
          </a:ln>
          <a:effectLst>
            <a:outerShdw blurRad="127000" dist="127000" dir="5400000" algn="t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文本框 10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6702593" y="1555530"/>
            <a:ext cx="4007611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charset="0"/>
                <a:cs typeface="Montserrat ExtraBold" panose="00000900000000000000" charset="0"/>
              </a:rPr>
              <a:t>GIỚI THIỆU</a:t>
            </a:r>
            <a:endParaRPr lang="en-US" altLang="zh-CN" sz="2200" b="1">
              <a:solidFill>
                <a:schemeClr val="tx1">
                  <a:lumMod val="75000"/>
                  <a:lumOff val="25000"/>
                </a:schemeClr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13" name="文本框 12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5566440" y="1345908"/>
            <a:ext cx="1204213" cy="8299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lvl="0" defTabSz="685800">
              <a:defRPr sz="2000" b="1" kern="0">
                <a:ln w="31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Microsoft YaHei" panose="020B0503020204020204" charset="-122"/>
              </a:defRPr>
            </a:lvl1pPr>
          </a:lstStyle>
          <a:p>
            <a:pPr algn="ctr"/>
            <a:r>
              <a:rPr lang="en-US" altLang="zh-CN" sz="4800">
                <a:ln w="6350">
                  <a:noFill/>
                </a:ln>
                <a:solidFill>
                  <a:srgbClr val="1263CF"/>
                </a:solidFill>
                <a:ea typeface="Gilroy" panose="00000400000000000000" charset="0"/>
              </a:rPr>
              <a:t>01</a:t>
            </a:r>
            <a:endParaRPr lang="en-US" altLang="zh-CN" sz="4800">
              <a:ln w="6350">
                <a:noFill/>
              </a:ln>
              <a:solidFill>
                <a:srgbClr val="1263CF"/>
              </a:solidFill>
              <a:ea typeface="Gilroy" panose="00000400000000000000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671061" y="1707012"/>
            <a:ext cx="0" cy="150020"/>
          </a:xfrm>
          <a:prstGeom prst="line">
            <a:avLst/>
          </a:prstGeom>
          <a:ln w="28575">
            <a:solidFill>
              <a:srgbClr val="1C5F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圆角 24"/>
          <p:cNvSpPr/>
          <p:nvPr/>
        </p:nvSpPr>
        <p:spPr>
          <a:xfrm>
            <a:off x="5329173" y="2487777"/>
            <a:ext cx="5906224" cy="10895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20000"/>
                    <a:lumOff val="80000"/>
                    <a:alpha val="3000"/>
                  </a:schemeClr>
                </a:gs>
                <a:gs pos="100000">
                  <a:schemeClr val="accent1">
                    <a:lumMod val="30000"/>
                    <a:lumOff val="70000"/>
                    <a:alpha val="6000"/>
                  </a:schemeClr>
                </a:gs>
              </a:gsLst>
              <a:lin ang="5400000" scaled="1"/>
            </a:gradFill>
          </a:ln>
          <a:effectLst>
            <a:outerShdw blurRad="127000" dist="127000" dir="5400000" algn="t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文本框 25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6702740" y="2807451"/>
            <a:ext cx="405569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charset="0"/>
                <a:cs typeface="Montserrat ExtraBold" panose="00000900000000000000" charset="0"/>
              </a:rPr>
              <a:t>NỘI DUNG THỰC HIỆN</a:t>
            </a:r>
            <a:endParaRPr lang="en-US" altLang="zh-CN" sz="2200" b="1">
              <a:solidFill>
                <a:schemeClr val="tx1">
                  <a:lumMod val="75000"/>
                  <a:lumOff val="25000"/>
                </a:schemeClr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28" name="文本框 27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5566440" y="2607061"/>
            <a:ext cx="1204213" cy="8299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lvl="0" defTabSz="685800">
              <a:defRPr sz="2000" b="1" kern="0">
                <a:ln w="31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Microsoft YaHei" panose="020B0503020204020204" charset="-122"/>
              </a:defRPr>
            </a:lvl1pPr>
          </a:lstStyle>
          <a:p>
            <a:pPr algn="ctr"/>
            <a:r>
              <a:rPr lang="en-US" altLang="zh-CN" sz="4800">
                <a:ln w="6350">
                  <a:noFill/>
                </a:ln>
                <a:solidFill>
                  <a:srgbClr val="1263CF"/>
                </a:solidFill>
                <a:ea typeface="Gilroy" panose="00000400000000000000" charset="0"/>
              </a:rPr>
              <a:t>02</a:t>
            </a:r>
            <a:endParaRPr lang="en-US" altLang="zh-CN" sz="4800">
              <a:ln w="6350">
                <a:noFill/>
              </a:ln>
              <a:solidFill>
                <a:srgbClr val="1263CF"/>
              </a:solidFill>
              <a:ea typeface="Gilroy" panose="00000400000000000000" charset="0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671061" y="2967735"/>
            <a:ext cx="0" cy="150020"/>
          </a:xfrm>
          <a:prstGeom prst="line">
            <a:avLst/>
          </a:prstGeom>
          <a:ln w="28575">
            <a:solidFill>
              <a:srgbClr val="1C5F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圆角 30"/>
          <p:cNvSpPr/>
          <p:nvPr/>
        </p:nvSpPr>
        <p:spPr>
          <a:xfrm>
            <a:off x="5329173" y="3748931"/>
            <a:ext cx="5906224" cy="10895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20000"/>
                    <a:lumOff val="80000"/>
                    <a:alpha val="3000"/>
                  </a:schemeClr>
                </a:gs>
                <a:gs pos="100000">
                  <a:schemeClr val="accent1">
                    <a:lumMod val="30000"/>
                    <a:lumOff val="70000"/>
                    <a:alpha val="6000"/>
                  </a:schemeClr>
                </a:gs>
              </a:gsLst>
              <a:lin ang="5400000" scaled="1"/>
            </a:gradFill>
          </a:ln>
          <a:effectLst>
            <a:outerShdw blurRad="127000" dist="127000" dir="5400000" algn="t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本框 31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6702740" y="4079399"/>
            <a:ext cx="405569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200" b="1">
              <a:solidFill>
                <a:schemeClr val="tx1">
                  <a:lumMod val="75000"/>
                  <a:lumOff val="25000"/>
                </a:schemeClr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34" name="文本框 33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5566440" y="3868215"/>
            <a:ext cx="1204213" cy="8299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lvl="0" defTabSz="685800">
              <a:defRPr sz="2000" b="1" kern="0">
                <a:ln w="31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Microsoft YaHei" panose="020B0503020204020204" charset="-122"/>
              </a:defRPr>
            </a:lvl1pPr>
          </a:lstStyle>
          <a:p>
            <a:pPr algn="ctr"/>
            <a:r>
              <a:rPr lang="en-US" altLang="zh-CN" sz="4800">
                <a:ln w="6350">
                  <a:noFill/>
                </a:ln>
                <a:solidFill>
                  <a:srgbClr val="1263CF"/>
                </a:solidFill>
                <a:ea typeface="Gilroy" panose="00000400000000000000" charset="0"/>
              </a:rPr>
              <a:t>03</a:t>
            </a:r>
            <a:endParaRPr lang="en-US" altLang="zh-CN" sz="4800">
              <a:ln w="6350">
                <a:noFill/>
              </a:ln>
              <a:solidFill>
                <a:srgbClr val="1263CF"/>
              </a:solidFill>
              <a:ea typeface="Gilroy" panose="00000400000000000000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671061" y="4228457"/>
            <a:ext cx="0" cy="150020"/>
          </a:xfrm>
          <a:prstGeom prst="line">
            <a:avLst/>
          </a:prstGeom>
          <a:ln w="28575">
            <a:solidFill>
              <a:srgbClr val="1C5F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/>
          <p:cNvSpPr/>
          <p:nvPr/>
        </p:nvSpPr>
        <p:spPr>
          <a:xfrm>
            <a:off x="5329173" y="5010084"/>
            <a:ext cx="5906224" cy="10895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20000"/>
                    <a:lumOff val="80000"/>
                    <a:alpha val="3000"/>
                  </a:schemeClr>
                </a:gs>
                <a:gs pos="100000">
                  <a:schemeClr val="accent1">
                    <a:lumMod val="30000"/>
                    <a:lumOff val="70000"/>
                    <a:alpha val="6000"/>
                  </a:schemeClr>
                </a:gs>
              </a:gsLst>
              <a:lin ang="5400000" scaled="1"/>
            </a:gradFill>
          </a:ln>
          <a:effectLst>
            <a:outerShdw blurRad="127000" dist="127000" dir="5400000" algn="t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文本框 37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6693215" y="5191327"/>
            <a:ext cx="40556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LUẬN &amp;</a:t>
            </a:r>
            <a:endParaRPr lang="en-US" altLang="zh-CN" sz="2200" b="1">
              <a:solidFill>
                <a:schemeClr val="tx1">
                  <a:lumMod val="75000"/>
                  <a:lumOff val="25000"/>
                </a:schemeClr>
              </a:solidFill>
              <a:latin typeface="Montserrat ExtraBold" panose="00000900000000000000" charset="0"/>
              <a:cs typeface="Montserrat ExtraBold" panose="00000900000000000000" charset="0"/>
            </a:endParaRPr>
          </a:p>
          <a:p>
            <a:r>
              <a:rPr lang="en-US" altLang="zh-CN" sz="22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charset="0"/>
                <a:cs typeface="Montserrat ExtraBold" panose="00000900000000000000" charset="0"/>
              </a:rPr>
              <a:t>HƯỚNG PHÁT TRIỂN</a:t>
            </a:r>
            <a:endParaRPr lang="en-US" altLang="zh-CN" sz="2200" b="1">
              <a:solidFill>
                <a:schemeClr val="tx1">
                  <a:lumMod val="75000"/>
                  <a:lumOff val="25000"/>
                </a:schemeClr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0" name="文本框 39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5566440" y="5129368"/>
            <a:ext cx="1204213" cy="8299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lvl="0" defTabSz="685800">
              <a:defRPr sz="2000" b="1" kern="0">
                <a:ln w="3175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Microsoft YaHei" panose="020B0503020204020204" charset="-122"/>
              </a:defRPr>
            </a:lvl1pPr>
          </a:lstStyle>
          <a:p>
            <a:pPr algn="ctr"/>
            <a:r>
              <a:rPr lang="en-US" altLang="zh-CN" sz="4800">
                <a:ln w="6350">
                  <a:noFill/>
                </a:ln>
                <a:solidFill>
                  <a:srgbClr val="1263CF"/>
                </a:solidFill>
                <a:ea typeface="Gilroy" panose="00000400000000000000" charset="0"/>
              </a:rPr>
              <a:t>04</a:t>
            </a:r>
            <a:endParaRPr lang="en-US" altLang="zh-CN" sz="4800">
              <a:ln w="6350">
                <a:noFill/>
              </a:ln>
              <a:solidFill>
                <a:srgbClr val="1263CF"/>
              </a:solidFill>
              <a:ea typeface="Gilroy" panose="00000400000000000000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6671061" y="5489181"/>
            <a:ext cx="0" cy="150020"/>
          </a:xfrm>
          <a:prstGeom prst="line">
            <a:avLst/>
          </a:prstGeom>
          <a:ln w="28575">
            <a:solidFill>
              <a:srgbClr val="1C5F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590936" y="2453644"/>
            <a:ext cx="4152053" cy="9124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altLang="zh-CN" sz="5335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charset="0"/>
                <a:cs typeface="Montserrat ExtraBold" panose="00000900000000000000" charset="0"/>
              </a:rPr>
              <a:t>NỘI DUNG</a:t>
            </a:r>
            <a:endParaRPr lang="en-US" altLang="zh-CN" sz="5335">
              <a:solidFill>
                <a:schemeClr val="tx1">
                  <a:lumMod val="75000"/>
                  <a:lumOff val="25000"/>
                </a:schemeClr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 rot="5400000">
            <a:off x="11422605" y="3344147"/>
            <a:ext cx="963057" cy="169707"/>
            <a:chOff x="228600" y="4808554"/>
            <a:chExt cx="722293" cy="127280"/>
          </a:xfrm>
          <a:solidFill>
            <a:srgbClr val="9EB1C2"/>
          </a:solidFill>
        </p:grpSpPr>
        <p:sp>
          <p:nvSpPr>
            <p:cNvPr id="54" name="椭圆 53"/>
            <p:cNvSpPr/>
            <p:nvPr/>
          </p:nvSpPr>
          <p:spPr>
            <a:xfrm>
              <a:off x="228600" y="4808554"/>
              <a:ext cx="127280" cy="127280"/>
            </a:xfrm>
            <a:prstGeom prst="ellipse">
              <a:avLst/>
            </a:prstGeom>
            <a:noFill/>
            <a:ln w="19050">
              <a:solidFill>
                <a:srgbClr val="1C5F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DA5B8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426938" y="4808554"/>
              <a:ext cx="127280" cy="127280"/>
            </a:xfrm>
            <a:prstGeom prst="ellipse">
              <a:avLst/>
            </a:prstGeom>
            <a:solidFill>
              <a:srgbClr val="1C5FE8"/>
            </a:solidFill>
            <a:ln w="19050">
              <a:solidFill>
                <a:srgbClr val="1C5F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DA5B8"/>
                </a:solidFill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625276" y="4808554"/>
              <a:ext cx="127280" cy="127280"/>
            </a:xfrm>
            <a:prstGeom prst="ellipse">
              <a:avLst/>
            </a:prstGeom>
            <a:noFill/>
            <a:ln w="19050">
              <a:solidFill>
                <a:srgbClr val="1C5F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DA5B8"/>
                </a:solidFill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823613" y="4808554"/>
              <a:ext cx="127280" cy="127280"/>
            </a:xfrm>
            <a:prstGeom prst="ellipse">
              <a:avLst/>
            </a:prstGeom>
            <a:solidFill>
              <a:srgbClr val="1C5FE8"/>
            </a:solidFill>
            <a:ln w="19050">
              <a:solidFill>
                <a:srgbClr val="1C5F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DA5B8"/>
                </a:solidFill>
              </a:endParaRPr>
            </a:p>
          </p:txBody>
        </p:sp>
      </p:grpSp>
      <p:grpSp>
        <p:nvGrpSpPr>
          <p:cNvPr id="58" name="组合 57" descr="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"/>
          <p:cNvGrpSpPr/>
          <p:nvPr/>
        </p:nvGrpSpPr>
        <p:grpSpPr>
          <a:xfrm>
            <a:off x="11624924" y="531924"/>
            <a:ext cx="243283" cy="102364"/>
            <a:chOff x="5516310" y="1016950"/>
            <a:chExt cx="474292" cy="136733"/>
          </a:xfrm>
        </p:grpSpPr>
        <p:cxnSp>
          <p:nvCxnSpPr>
            <p:cNvPr id="59" name="直接连接符 58"/>
            <p:cNvCxnSpPr/>
            <p:nvPr/>
          </p:nvCxnSpPr>
          <p:spPr>
            <a:xfrm>
              <a:off x="5516310" y="1016950"/>
              <a:ext cx="474292" cy="0"/>
            </a:xfrm>
            <a:prstGeom prst="line">
              <a:avLst/>
            </a:prstGeom>
            <a:ln w="38100" cap="rnd">
              <a:solidFill>
                <a:srgbClr val="1C5FE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5734228" y="1153683"/>
              <a:ext cx="256374" cy="0"/>
            </a:xfrm>
            <a:prstGeom prst="line">
              <a:avLst/>
            </a:prstGeom>
            <a:ln w="38100" cap="rnd">
              <a:solidFill>
                <a:srgbClr val="1C5FE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Content Placeholder 16" descr="logo-hcmute-inkythuatso"/>
          <p:cNvPicPr>
            <a:picLocks noChangeAspect="1"/>
          </p:cNvPicPr>
          <p:nvPr>
            <p:ph sz="half" idx="2"/>
          </p:nvPr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307340" y="575119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THỬ 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NGHI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Ệ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M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 HOẠT ĐỘNG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3" name="文本框 6"/>
          <p:cNvSpPr txBox="1"/>
          <p:nvPr/>
        </p:nvSpPr>
        <p:spPr>
          <a:xfrm>
            <a:off x="304800" y="1329690"/>
            <a:ext cx="593915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XỬ LÝ TIN NHẮN ĐẾN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14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1459865" y="6152515"/>
            <a:ext cx="3134360" cy="4965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Tin nhắn phản hồi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6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7406640" y="6152515"/>
            <a:ext cx="3134360" cy="4965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Tin nhắn phản hồi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7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2700020"/>
            <a:ext cx="4334510" cy="964565"/>
          </a:xfrm>
          <a:prstGeom prst="rect">
            <a:avLst/>
          </a:prstGeom>
          <a:noFill/>
          <a:ln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80" y="4274185"/>
            <a:ext cx="4342130" cy="1003300"/>
          </a:xfrm>
          <a:prstGeom prst="rect">
            <a:avLst/>
          </a:prstGeom>
          <a:noFill/>
          <a:ln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90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830" y="1725930"/>
            <a:ext cx="3649345" cy="4328160"/>
          </a:xfrm>
          <a:prstGeom prst="rect">
            <a:avLst/>
          </a:prstGeom>
          <a:noFill/>
          <a:ln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THỬ 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NGHI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Ệ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M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 HOẠT ĐỘNG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84810" y="3371850"/>
            <a:ext cx="2802255" cy="1740535"/>
          </a:xfrm>
          <a:prstGeom prst="rect">
            <a:avLst/>
          </a:prstGeom>
        </p:spPr>
        <p:txBody>
          <a:bodyPr wrap="square">
            <a:noAutofit/>
          </a:bodyPr>
          <a:p>
            <a:pPr marL="342900" indent="-34290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Số lần thử: 45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342900" indent="-34290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Số lần không phản hồi: 9/45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sp>
        <p:nvSpPr>
          <p:cNvPr id="6" name="文本框 6"/>
          <p:cNvSpPr txBox="1"/>
          <p:nvPr/>
        </p:nvSpPr>
        <p:spPr>
          <a:xfrm>
            <a:off x="304800" y="1329690"/>
            <a:ext cx="593915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XỬ LÝ TIN NHẮN ĐẾN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pic>
        <p:nvPicPr>
          <p:cNvPr id="7" name="Picture 6" descr="Picture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885" y="1828800"/>
            <a:ext cx="8526145" cy="4827270"/>
          </a:xfrm>
          <a:prstGeom prst="rect">
            <a:avLst/>
          </a:prstGeom>
          <a:effectLst>
            <a:outerShdw blurRad="381000" algn="ctr" rotWithShape="0">
              <a:prstClr val="black">
                <a:alpha val="1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THỬ 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NGHI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Ệ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M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 HOẠT ĐỘNG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3" name="文本框 6"/>
          <p:cNvSpPr txBox="1"/>
          <p:nvPr/>
        </p:nvSpPr>
        <p:spPr>
          <a:xfrm>
            <a:off x="304800" y="1329636"/>
            <a:ext cx="5444197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LƯU TRỮ THÔNG TIN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1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903980" y="6336030"/>
            <a:ext cx="4382770" cy="521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Dữ liệu hoạt động lưu trong thẻ nhớ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pic>
        <p:nvPicPr>
          <p:cNvPr id="8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" y="1862455"/>
            <a:ext cx="9940925" cy="4432300"/>
          </a:xfrm>
          <a:prstGeom prst="rect">
            <a:avLst/>
          </a:prstGeom>
          <a:noFill/>
          <a:ln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THỬ 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NGHI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Ệ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M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 HOẠT ĐỘNG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3" name="文本框 6"/>
          <p:cNvSpPr txBox="1"/>
          <p:nvPr/>
        </p:nvSpPr>
        <p:spPr>
          <a:xfrm>
            <a:off x="304800" y="1329636"/>
            <a:ext cx="5444197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THEO DÕI TRẠNG THÁI PIN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5" name="Picture 4" descr="Picture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725" y="1883410"/>
            <a:ext cx="8034020" cy="4802505"/>
          </a:xfrm>
          <a:prstGeom prst="rect">
            <a:avLst/>
          </a:prstGeom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7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" y="3617595"/>
            <a:ext cx="1765935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405130" y="6189345"/>
            <a:ext cx="3134360" cy="4965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Tin nhắn thông báo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1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405130" y="1883410"/>
            <a:ext cx="3381375" cy="1219835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Thời lượng sử dụng: ~4h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Thời gian sạc: ~2h30p (0%)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Ngưỡng cảnh báo: 20%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Âm cảnh báo: 4 tiếng còi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THỬ 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NGHI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Ệ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M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 HOẠT ĐỘNG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3" name="文本框 6"/>
          <p:cNvSpPr txBox="1"/>
          <p:nvPr/>
        </p:nvSpPr>
        <p:spPr>
          <a:xfrm>
            <a:off x="304800" y="1329636"/>
            <a:ext cx="5444197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ĐÁNH GIÁ KẾT QUẢ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/>
              <p:nvPr>
                <p:custDataLst>
                  <p:tags r:id="rId2"/>
                </p:custDataLst>
              </p:nvPr>
            </p:nvGraphicFramePr>
            <p:xfrm>
              <a:off x="304800" y="2005965"/>
              <a:ext cx="11588115" cy="4712335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381000" algn="ctr" rotWithShape="0">
                        <a:prstClr val="black">
                          <a:alpha val="2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950720"/>
                    <a:gridCol w="922020"/>
                    <a:gridCol w="1255395"/>
                    <a:gridCol w="1236345"/>
                    <a:gridCol w="1455420"/>
                    <a:gridCol w="1312545"/>
                    <a:gridCol w="3455670"/>
                  </a:tblGrid>
                  <a:tr h="48450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Công việc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Số lần thử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Đ</a:t>
                          </a:r>
                          <a:r>
                            <a:rPr lang="en-US" altLang="en-US" sz="1600"/>
                            <a:t>ộ chính xác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Sai số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Thời gian </a:t>
                          </a:r>
                          <a:r>
                            <a:rPr lang="en-US" altLang="en-US" sz="1600"/>
                            <a:t>đ</a:t>
                          </a:r>
                          <a:r>
                            <a:rPr lang="en-US" altLang="en-US" sz="1600"/>
                            <a:t>áp ứng (s)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Đ</a:t>
                          </a:r>
                          <a:r>
                            <a:rPr lang="en-US" altLang="en-US" sz="1600"/>
                            <a:t>ánh giá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Chú thích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Bộ trung tâm hoạt động liên tục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24 giờ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24 giờ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Ổn định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</a:tr>
                  <a:tr h="50419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Bộ cảnh báo ngủ gục hoạt </a:t>
                          </a:r>
                          <a:r>
                            <a:rPr lang="en-US" altLang="en-US" sz="1600"/>
                            <a:t>đ</a:t>
                          </a:r>
                          <a:r>
                            <a:rPr lang="en-US" altLang="en-US" sz="1600"/>
                            <a:t>ộng liên tục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4 giờ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4 giờ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± 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30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 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𝑝ℎ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ú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600" i="1">
                            <a:latin typeface="Cambria Math" panose="02040503050406030204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Ổn định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Thời l</a:t>
                          </a:r>
                          <a:r>
                            <a:rPr lang="en-US" altLang="en-US" sz="1600"/>
                            <a:t>ư</a:t>
                          </a:r>
                          <a:r>
                            <a:rPr lang="en-US" altLang="en-US" sz="1600"/>
                            <a:t>ợng pin phụ số lần cảnh báo và nhiệt </a:t>
                          </a:r>
                          <a:r>
                            <a:rPr lang="en-US" altLang="en-US" sz="1600"/>
                            <a:t>đ</a:t>
                          </a:r>
                          <a:r>
                            <a:rPr lang="en-US" altLang="en-US" sz="1600"/>
                            <a:t>ộ môi tr</a:t>
                          </a:r>
                          <a:r>
                            <a:rPr lang="en-US" altLang="en-US" sz="1600"/>
                            <a:t>ư</a:t>
                          </a:r>
                          <a:r>
                            <a:rPr lang="en-US" altLang="en-US" sz="1600"/>
                            <a:t>ờng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Kích hoạt cảnh báo ngủ gục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&lt;1 giây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Thời gian trở về trạng thái bình th</a:t>
                          </a:r>
                          <a:r>
                            <a:rPr lang="en-US" altLang="en-US" sz="1600"/>
                            <a:t>ư</a:t>
                          </a:r>
                          <a:r>
                            <a:rPr lang="en-US" altLang="en-US" sz="1600"/>
                            <a:t>ờng lớn do cảm biến trôi giá trị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Kích hoạt cảnh báo va chạm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&lt;1 giây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Kích hoạt cảnh báo mất cắp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Ổn định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Kích hoạt cảnh báo quá tốc </a:t>
                          </a:r>
                          <a:r>
                            <a:rPr lang="en-US" altLang="en-US" sz="1600"/>
                            <a:t>đ</a:t>
                          </a:r>
                          <a:r>
                            <a:rPr lang="en-US" altLang="en-US" sz="1600"/>
                            <a:t>ộ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&lt;1 giây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Đă</a:t>
                          </a:r>
                          <a:r>
                            <a:rPr lang="en-US" altLang="en-US" sz="1600"/>
                            <a:t>ng nhập/</a:t>
                          </a:r>
                          <a:r>
                            <a:rPr lang="en-US" altLang="en-US" sz="1600"/>
                            <a:t>đă</a:t>
                          </a:r>
                          <a:r>
                            <a:rPr lang="en-US" altLang="en-US" sz="1600"/>
                            <a:t>ng xuất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30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30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&lt;1 giây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Hoạt </a:t>
                          </a:r>
                          <a:r>
                            <a:rPr lang="en-US" altLang="en-US" sz="1600"/>
                            <a:t>đ</a:t>
                          </a:r>
                          <a:r>
                            <a:rPr lang="en-US" altLang="en-US" sz="1600"/>
                            <a:t>ộng tốt trong phạm vi 2cm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/>
              <p:nvPr>
                <p:custDataLst>
                  <p:tags r:id="rId3"/>
                </p:custDataLst>
              </p:nvPr>
            </p:nvGraphicFramePr>
            <p:xfrm>
              <a:off x="304800" y="2005965"/>
              <a:ext cx="11588115" cy="4712335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381000" algn="ctr" rotWithShape="0">
                        <a:prstClr val="black">
                          <a:alpha val="2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950720"/>
                    <a:gridCol w="922020"/>
                    <a:gridCol w="1255395"/>
                    <a:gridCol w="1236345"/>
                    <a:gridCol w="1455420"/>
                    <a:gridCol w="1312545"/>
                    <a:gridCol w="3455670"/>
                  </a:tblGrid>
                  <a:tr h="48450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Công việc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Số lần thử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Đ</a:t>
                          </a:r>
                          <a:r>
                            <a:rPr lang="en-US" altLang="en-US" sz="1600"/>
                            <a:t>ộ chính xác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Sai số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Thời gian </a:t>
                          </a:r>
                          <a:r>
                            <a:rPr lang="en-US" altLang="en-US" sz="1600"/>
                            <a:t>đ</a:t>
                          </a:r>
                          <a:r>
                            <a:rPr lang="en-US" altLang="en-US" sz="1600"/>
                            <a:t>áp ứng (s)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Đ</a:t>
                          </a:r>
                          <a:r>
                            <a:rPr lang="en-US" altLang="en-US" sz="1600"/>
                            <a:t>ánh giá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Chú thích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Bộ trung tâm hoạt động liên tục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24 giờ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24 giờ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Ổn định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</a:tr>
                  <a:tr h="57912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Bộ cảnh báo ngủ gục hoạt </a:t>
                          </a:r>
                          <a:r>
                            <a:rPr lang="en-US" altLang="en-US" sz="1600"/>
                            <a:t>đ</a:t>
                          </a:r>
                          <a:r>
                            <a:rPr lang="en-US" altLang="en-US" sz="1600"/>
                            <a:t>ộng liên tục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4 giờ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4 giờ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Ổn định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Thời l</a:t>
                          </a:r>
                          <a:r>
                            <a:rPr lang="en-US" altLang="en-US" sz="1600"/>
                            <a:t>ư</a:t>
                          </a:r>
                          <a:r>
                            <a:rPr lang="en-US" altLang="en-US" sz="1600"/>
                            <a:t>ợng pin phụ số lần cảnh báo và nhiệt </a:t>
                          </a:r>
                          <a:r>
                            <a:rPr lang="en-US" altLang="en-US" sz="1600"/>
                            <a:t>đ</a:t>
                          </a:r>
                          <a:r>
                            <a:rPr lang="en-US" altLang="en-US" sz="1600"/>
                            <a:t>ộ môi tr</a:t>
                          </a:r>
                          <a:r>
                            <a:rPr lang="en-US" altLang="en-US" sz="1600"/>
                            <a:t>ư</a:t>
                          </a:r>
                          <a:r>
                            <a:rPr lang="en-US" altLang="en-US" sz="1600"/>
                            <a:t>ờng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Kích hoạt cảnh báo ngủ gục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&lt;1 giây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Thời gian trở về trạng thái bình th</a:t>
                          </a:r>
                          <a:r>
                            <a:rPr lang="en-US" altLang="en-US" sz="1600"/>
                            <a:t>ư</a:t>
                          </a:r>
                          <a:r>
                            <a:rPr lang="en-US" altLang="en-US" sz="1600"/>
                            <a:t>ờng lớn do cảm biến trôi giá trị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Kích hoạt cảnh báo va chạm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&lt;1 giây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Kích hoạt cảnh báo mất cắp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Ổn định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Kích hoạt cảnh báo quá tốc </a:t>
                          </a:r>
                          <a:r>
                            <a:rPr lang="en-US" altLang="en-US" sz="1600"/>
                            <a:t>đ</a:t>
                          </a:r>
                          <a:r>
                            <a:rPr lang="en-US" altLang="en-US" sz="1600"/>
                            <a:t>ộ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&lt;1 giây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Đă</a:t>
                          </a:r>
                          <a:r>
                            <a:rPr lang="en-US" altLang="en-US" sz="1600"/>
                            <a:t>ng nhập/</a:t>
                          </a:r>
                          <a:r>
                            <a:rPr lang="en-US" altLang="en-US" sz="1600"/>
                            <a:t>đă</a:t>
                          </a:r>
                          <a:r>
                            <a:rPr lang="en-US" altLang="en-US" sz="1600"/>
                            <a:t>ng xuất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30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30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&lt;1 giây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Hoạt </a:t>
                          </a:r>
                          <a:r>
                            <a:rPr lang="en-US" altLang="en-US" sz="1600"/>
                            <a:t>đ</a:t>
                          </a:r>
                          <a:r>
                            <a:rPr lang="en-US" altLang="en-US" sz="1600"/>
                            <a:t>ộng tốt trong phạm vi 2cm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THỬ 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NGHI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Ệ</a:t>
            </a:r>
            <a:r>
              <a:rPr lang="en-US" altLang="en-US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M</a:t>
            </a:r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 HOẠT ĐỘNG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3" name="文本框 6"/>
          <p:cNvSpPr txBox="1"/>
          <p:nvPr/>
        </p:nvSpPr>
        <p:spPr>
          <a:xfrm>
            <a:off x="304800" y="1329636"/>
            <a:ext cx="5444197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ĐÁNH GIÁ KẾT QUẢ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/>
              <p:nvPr>
                <p:custDataLst>
                  <p:tags r:id="rId2"/>
                </p:custDataLst>
              </p:nvPr>
            </p:nvGraphicFramePr>
            <p:xfrm>
              <a:off x="304800" y="2005965"/>
              <a:ext cx="11588115" cy="4712335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381000" algn="ctr" rotWithShape="0">
                        <a:prstClr val="black">
                          <a:alpha val="2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950720"/>
                    <a:gridCol w="922020"/>
                    <a:gridCol w="1255395"/>
                    <a:gridCol w="1236345"/>
                    <a:gridCol w="1455420"/>
                    <a:gridCol w="1312545"/>
                    <a:gridCol w="3455670"/>
                  </a:tblGrid>
                  <a:tr h="48450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Công việc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Số lần thử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Đ</a:t>
                          </a:r>
                          <a:r>
                            <a:rPr lang="en-US" altLang="en-US" sz="1600"/>
                            <a:t>ộ chính xác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Sai số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Thời gian </a:t>
                          </a:r>
                          <a:r>
                            <a:rPr lang="en-US" altLang="en-US" sz="1600"/>
                            <a:t>đ</a:t>
                          </a:r>
                          <a:r>
                            <a:rPr lang="en-US" altLang="en-US" sz="1600"/>
                            <a:t>áp ứng (s)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Đ</a:t>
                          </a:r>
                          <a:r>
                            <a:rPr lang="en-US" altLang="en-US" sz="1600"/>
                            <a:t>ánh giá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Chú thích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Theo d</a:t>
                          </a:r>
                          <a:r>
                            <a:rPr lang="en-US" altLang="en-US" sz="1600"/>
                            <a:t>õ</a:t>
                          </a:r>
                          <a:r>
                            <a:rPr lang="en-US" altLang="en-US" sz="1600"/>
                            <a:t>i vị trí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± 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15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Sai số khi ở trong nhà lớn hơn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</a:tr>
                  <a:tr h="50419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Theo d</a:t>
                          </a:r>
                          <a:r>
                            <a:rPr lang="en-US" altLang="en-US" sz="1600"/>
                            <a:t>õ</a:t>
                          </a:r>
                          <a:r>
                            <a:rPr lang="en-US" altLang="en-US" sz="1600"/>
                            <a:t>i trạng thái pin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± 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04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en-US" sz="1600" i="1">
                            <a:latin typeface="Cambria Math" panose="02040503050406030204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Ổn định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Theo d</a:t>
                          </a:r>
                          <a:r>
                            <a:rPr lang="en-US" altLang="en-US" sz="1600"/>
                            <a:t>õ</a:t>
                          </a:r>
                          <a:r>
                            <a:rPr lang="en-US" altLang="en-US" sz="1600"/>
                            <a:t>i trạng thái nguồn ắc quy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± 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05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Ổn định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Gửi tin nhắn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120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109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&lt;4 giây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 row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Thời gian nhận và phản hồi phụ thuộc chất l</a:t>
                          </a:r>
                          <a:r>
                            <a:rPr lang="en-US" altLang="en-US" sz="1600"/>
                            <a:t>ư</a:t>
                          </a:r>
                          <a:r>
                            <a:rPr lang="en-US" altLang="en-US" sz="1600"/>
                            <a:t>ợng tín hiệu GSM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Nhận tin nhắn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45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41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&lt;6 giây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 vMerge="1"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Đ</a:t>
                          </a:r>
                          <a:r>
                            <a:rPr lang="en-US" altLang="en-US" sz="1600"/>
                            <a:t>o tốc </a:t>
                          </a:r>
                          <a:r>
                            <a:rPr lang="en-US" altLang="en-US" sz="1600"/>
                            <a:t>đ</a:t>
                          </a:r>
                          <a:r>
                            <a:rPr lang="en-US" altLang="en-US" sz="1600"/>
                            <a:t>ộ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± 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𝑘𝑚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/</m:t>
                                </m:r>
                                <m:r>
                                  <a:rPr lang="en-US" sz="16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ℎ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Ổn định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Truyền nhận thông tin qua ESP-NOW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30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30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&lt;1 giây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Hoạt </a:t>
                          </a:r>
                          <a:r>
                            <a:rPr lang="en-US" altLang="en-US" sz="1600"/>
                            <a:t>đ</a:t>
                          </a:r>
                          <a:r>
                            <a:rPr lang="en-US" altLang="en-US" sz="1600"/>
                            <a:t>ộng tốt trọng phạm vi 50m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/>
              <p:nvPr>
                <p:custDataLst>
                  <p:tags r:id="rId3"/>
                </p:custDataLst>
              </p:nvPr>
            </p:nvGraphicFramePr>
            <p:xfrm>
              <a:off x="304800" y="2005965"/>
              <a:ext cx="11588115" cy="4712335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381000" algn="ctr" rotWithShape="0">
                        <a:prstClr val="black">
                          <a:alpha val="2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950720"/>
                    <a:gridCol w="922020"/>
                    <a:gridCol w="1255395"/>
                    <a:gridCol w="1236345"/>
                    <a:gridCol w="1455420"/>
                    <a:gridCol w="1312545"/>
                    <a:gridCol w="3455670"/>
                  </a:tblGrid>
                  <a:tr h="48450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Công việc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Số lần thử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Đ</a:t>
                          </a:r>
                          <a:r>
                            <a:rPr lang="en-US" altLang="en-US" sz="1600"/>
                            <a:t>ộ chính xác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Sai số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Thời gian </a:t>
                          </a:r>
                          <a:r>
                            <a:rPr lang="en-US" altLang="en-US" sz="1600"/>
                            <a:t>đ</a:t>
                          </a:r>
                          <a:r>
                            <a:rPr lang="en-US" altLang="en-US" sz="1600"/>
                            <a:t>áp ứng (s)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Đ</a:t>
                          </a:r>
                          <a:r>
                            <a:rPr lang="en-US" altLang="en-US" sz="1600"/>
                            <a:t>ánh giá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Chú thích</a:t>
                          </a:r>
                          <a:endParaRPr lang="en-US" altLang="en-US" sz="1600"/>
                        </a:p>
                      </a:txBody>
                      <a:tcPr anchor="ctr" anchorCtr="0">
                        <a:solidFill>
                          <a:srgbClr val="2886EF"/>
                        </a:solidFill>
                      </a:tcPr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Theo d</a:t>
                          </a:r>
                          <a:r>
                            <a:rPr lang="en-US" altLang="en-US" sz="1600"/>
                            <a:t>õ</a:t>
                          </a:r>
                          <a:r>
                            <a:rPr lang="en-US" altLang="en-US" sz="1600"/>
                            <a:t>i vị trí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Sai số khi ở trong nhà lớn hơn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</a:tr>
                  <a:tr h="57912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Theo d</a:t>
                          </a:r>
                          <a:r>
                            <a:rPr lang="en-US" altLang="en-US" sz="1600"/>
                            <a:t>õ</a:t>
                          </a:r>
                          <a:r>
                            <a:rPr lang="en-US" altLang="en-US" sz="1600"/>
                            <a:t>i trạng thái pin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Ổn định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en-US" sz="1600"/>
                        </a:p>
                      </a:txBody>
                      <a:tcPr anchor="ctr" anchorCtr="0"/>
                    </a:tc>
                  </a:tr>
                  <a:tr h="57912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Theo d</a:t>
                          </a:r>
                          <a:r>
                            <a:rPr lang="en-US" altLang="en-US" sz="1600"/>
                            <a:t>õ</a:t>
                          </a:r>
                          <a:r>
                            <a:rPr lang="en-US" altLang="en-US" sz="1600"/>
                            <a:t>i trạng thái nguồn ắc quy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Ổn định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Gửi tin nhắn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120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109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&lt;4 giây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 row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Thời gian nhận và phản hồi phụ thuộc chất l</a:t>
                          </a:r>
                          <a:r>
                            <a:rPr lang="en-US" altLang="en-US" sz="1600"/>
                            <a:t>ư</a:t>
                          </a:r>
                          <a:r>
                            <a:rPr lang="en-US" altLang="en-US" sz="1600"/>
                            <a:t>ợng tín hiệu GSM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Nhận tin nhắn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45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41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&lt;6 giây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 vMerge="1"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Đ</a:t>
                          </a:r>
                          <a:r>
                            <a:rPr lang="en-US" altLang="en-US" sz="1600"/>
                            <a:t>o tốc </a:t>
                          </a:r>
                          <a:r>
                            <a:rPr lang="en-US" altLang="en-US" sz="1600"/>
                            <a:t>đ</a:t>
                          </a:r>
                          <a:r>
                            <a:rPr lang="en-US" altLang="en-US" sz="1600"/>
                            <a:t>ộ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15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Ổn định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</a:tr>
                  <a:tr h="503555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Truyền nhận thông tin qua ESP-NOW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30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30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&lt;1 giây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sz="1600"/>
                            <a:t>Đạt</a:t>
                          </a:r>
                          <a:endParaRPr lang="en-US" sz="1600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en-US" sz="1600"/>
                            <a:t>Hoạt </a:t>
                          </a:r>
                          <a:r>
                            <a:rPr lang="en-US" altLang="en-US" sz="1600"/>
                            <a:t>đ</a:t>
                          </a:r>
                          <a:r>
                            <a:rPr lang="en-US" altLang="en-US" sz="1600"/>
                            <a:t>ộng tốt trọng phạm vi 50m</a:t>
                          </a:r>
                          <a:endParaRPr lang="en-US" altLang="en-US" sz="1600"/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QUẢ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pic>
        <p:nvPicPr>
          <p:cNvPr id="17" name="Content Placeholder 16" descr="logo-hcmute-inkythuatso"/>
          <p:cNvPicPr>
            <a:picLocks noChangeAspect="1"/>
          </p:cNvPicPr>
          <p:nvPr>
            <p:ph sz="half" idx="2"/>
          </p:nvPr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ĐÁNH GIÁ KẾT QUẢ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sp>
        <p:nvSpPr>
          <p:cNvPr id="11" name="Google Shape;849;p25"/>
          <p:cNvSpPr/>
          <p:nvPr/>
        </p:nvSpPr>
        <p:spPr>
          <a:xfrm>
            <a:off x="6299835" y="1527810"/>
            <a:ext cx="5539105" cy="5119370"/>
          </a:xfrm>
          <a:prstGeom prst="roundRect">
            <a:avLst>
              <a:gd name="adj" fmla="val 5989"/>
            </a:avLst>
          </a:prstGeom>
          <a:solidFill>
            <a:schemeClr val="bg1"/>
          </a:solidFill>
          <a:ln w="9525" cap="flat" cmpd="sng">
            <a:solidFill>
              <a:srgbClr val="1C5FE8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849;p25"/>
          <p:cNvSpPr/>
          <p:nvPr/>
        </p:nvSpPr>
        <p:spPr>
          <a:xfrm>
            <a:off x="304800" y="1542415"/>
            <a:ext cx="5539105" cy="5104765"/>
          </a:xfrm>
          <a:prstGeom prst="roundRect">
            <a:avLst>
              <a:gd name="adj" fmla="val 5989"/>
            </a:avLst>
          </a:prstGeom>
          <a:solidFill>
            <a:schemeClr val="bg1"/>
          </a:solidFill>
          <a:ln w="9525" cap="flat" cmpd="sng">
            <a:solidFill>
              <a:srgbClr val="1C5FE8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" name="矩形: 圆角 18"/>
          <p:cNvSpPr/>
          <p:nvPr/>
        </p:nvSpPr>
        <p:spPr>
          <a:xfrm>
            <a:off x="2298332" y="1403065"/>
            <a:ext cx="1457782" cy="295574"/>
          </a:xfrm>
          <a:prstGeom prst="roundRect">
            <a:avLst>
              <a:gd name="adj" fmla="val 50000"/>
            </a:avLst>
          </a:prstGeom>
          <a:solidFill>
            <a:srgbClr val="1C5FE8"/>
          </a:solidFill>
          <a:ln>
            <a:noFill/>
          </a:ln>
          <a:effectLst>
            <a:outerShdw blurRad="1270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bg1"/>
                </a:solidFill>
                <a:latin typeface="Montserrat SemiBold" panose="00000700000000000000" charset="0"/>
                <a:ea typeface="+mj-ea"/>
                <a:cs typeface="Montserrat SemiBold" panose="00000700000000000000" charset="0"/>
              </a:rPr>
              <a:t>ƯU ĐIỂM</a:t>
            </a:r>
            <a:endParaRPr lang="en-US" altLang="zh-CN" sz="1400" b="1">
              <a:solidFill>
                <a:schemeClr val="bg1"/>
              </a:solidFill>
              <a:latin typeface="Montserrat SemiBold" panose="00000700000000000000" charset="0"/>
              <a:ea typeface="+mj-ea"/>
              <a:cs typeface="Montserrat SemiBold" panose="00000700000000000000" charset="0"/>
            </a:endParaRPr>
          </a:p>
        </p:txBody>
      </p:sp>
      <p:sp>
        <p:nvSpPr>
          <p:cNvPr id="52" name="矩形: 圆角 18"/>
          <p:cNvSpPr/>
          <p:nvPr/>
        </p:nvSpPr>
        <p:spPr>
          <a:xfrm>
            <a:off x="8216265" y="1391285"/>
            <a:ext cx="1705610" cy="295275"/>
          </a:xfrm>
          <a:prstGeom prst="roundRect">
            <a:avLst>
              <a:gd name="adj" fmla="val 50000"/>
            </a:avLst>
          </a:prstGeom>
          <a:solidFill>
            <a:srgbClr val="1C5FE8"/>
          </a:solidFill>
          <a:ln>
            <a:noFill/>
          </a:ln>
          <a:effectLst>
            <a:outerShdw blurRad="1270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b="1">
                <a:solidFill>
                  <a:schemeClr val="bg1"/>
                </a:solidFill>
                <a:latin typeface="Montserrat SemiBold" panose="00000700000000000000" charset="0"/>
                <a:ea typeface="+mj-ea"/>
                <a:cs typeface="Montserrat SemiBold" panose="00000700000000000000" charset="0"/>
              </a:rPr>
              <a:t>NHƯỢC ĐIỂM</a:t>
            </a:r>
            <a:endParaRPr lang="en-US" sz="1400" b="1">
              <a:solidFill>
                <a:schemeClr val="bg1"/>
              </a:solidFill>
              <a:latin typeface="Montserrat SemiBold" panose="00000700000000000000" charset="0"/>
              <a:ea typeface="+mj-ea"/>
              <a:cs typeface="Montserrat SemiBold" panose="00000700000000000000" charset="0"/>
            </a:endParaRPr>
          </a:p>
        </p:txBody>
      </p:sp>
      <p:sp>
        <p:nvSpPr>
          <p:cNvPr id="53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56615" y="1706245"/>
            <a:ext cx="4538345" cy="116522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60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Độ chính xác thông số theo dõi ở mức tốt</a:t>
            </a:r>
            <a:endParaRPr kumimoji="0" lang="en-US" altLang="zh-CN" sz="160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54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56615" y="2630805"/>
            <a:ext cx="4474210" cy="84582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Tốc độ </a:t>
            </a:r>
            <a:r>
              <a:rPr lang="en-US" altLang="zh-CN" sz="160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phản hồi cảnh báo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 và tỉ lệ phản hồi của hệ thống cao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5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56615" y="3545205"/>
            <a:ext cx="4749800" cy="109410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Kiểm tra trạng thái và điều khiển khóa xe ở bất cứ đâu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56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56615" y="4460240"/>
            <a:ext cx="4749800" cy="902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Khả năng hoạt động liên tục ổn định, thời lượng sử dụng pin tương đối tốt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553720" y="2771775"/>
            <a:ext cx="299085" cy="299085"/>
            <a:chOff x="2795" y="4109"/>
            <a:chExt cx="980" cy="980"/>
          </a:xfrm>
        </p:grpSpPr>
        <p:sp>
          <p:nvSpPr>
            <p:cNvPr id="60" name="椭圆 28"/>
            <p:cNvSpPr/>
            <p:nvPr/>
          </p:nvSpPr>
          <p:spPr>
            <a:xfrm>
              <a:off x="2795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61" name="图片 3" descr="32313538333935363b32313538333934333bb6d4bbb0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2" y="4325"/>
              <a:ext cx="547" cy="547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563245" y="1907540"/>
            <a:ext cx="299085" cy="299085"/>
            <a:chOff x="12603" y="4109"/>
            <a:chExt cx="980" cy="980"/>
          </a:xfrm>
        </p:grpSpPr>
        <p:sp>
          <p:nvSpPr>
            <p:cNvPr id="63" name="椭圆 57"/>
            <p:cNvSpPr/>
            <p:nvPr/>
          </p:nvSpPr>
          <p:spPr>
            <a:xfrm>
              <a:off x="12603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64" name="图片 6" descr="32313538333935363b32313538333933383bcae9bcdc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19" y="4325"/>
              <a:ext cx="547" cy="547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563245" y="3641725"/>
            <a:ext cx="299085" cy="299085"/>
            <a:chOff x="10798" y="7242"/>
            <a:chExt cx="980" cy="980"/>
          </a:xfrm>
        </p:grpSpPr>
        <p:sp>
          <p:nvSpPr>
            <p:cNvPr id="66" name="椭圆 50"/>
            <p:cNvSpPr/>
            <p:nvPr/>
          </p:nvSpPr>
          <p:spPr>
            <a:xfrm>
              <a:off x="10798" y="7242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67" name="图片 19" descr="32313538333935363b32313538333935333bbfceb1ed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14" y="7458"/>
              <a:ext cx="547" cy="547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563880" y="4594225"/>
            <a:ext cx="299085" cy="299085"/>
            <a:chOff x="4581" y="7242"/>
            <a:chExt cx="980" cy="980"/>
          </a:xfrm>
        </p:grpSpPr>
        <p:sp>
          <p:nvSpPr>
            <p:cNvPr id="69" name="椭圆 43"/>
            <p:cNvSpPr/>
            <p:nvPr/>
          </p:nvSpPr>
          <p:spPr>
            <a:xfrm>
              <a:off x="4581" y="7242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70" name="图片 20" descr="32313538333935363b32313538333935343bbadab0e5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97" y="7458"/>
              <a:ext cx="547" cy="547"/>
            </a:xfrm>
            <a:prstGeom prst="rect">
              <a:avLst/>
            </a:prstGeom>
          </p:spPr>
        </p:pic>
      </p:grpSp>
      <p:sp>
        <p:nvSpPr>
          <p:cNvPr id="74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786245" y="1706245"/>
            <a:ext cx="5052695" cy="116522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 Phát sinh lỗi mất tin nhắn</a:t>
            </a:r>
            <a:endParaRPr kumimoji="0" lang="en-US" altLang="zh-CN" sz="160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7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786245" y="2630805"/>
            <a:ext cx="4521835" cy="84582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Giải thuật phát hiện ngủ gục còn đơn giản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76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786245" y="3545205"/>
            <a:ext cx="4749800" cy="109410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Sai số vị trí GPS tương đối lớn (&lt;15m)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77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786245" y="4460240"/>
            <a:ext cx="4749800" cy="902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Không thay 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đ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ổi 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đư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ợc thông tin ng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ư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ời dùng trong quá trình sử dụng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78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786245" y="5480685"/>
            <a:ext cx="4749800" cy="902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Ch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ư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a có giao diện ng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ư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ời dùng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6492875" y="2771775"/>
            <a:ext cx="299085" cy="299085"/>
            <a:chOff x="2795" y="4109"/>
            <a:chExt cx="980" cy="980"/>
          </a:xfrm>
        </p:grpSpPr>
        <p:sp>
          <p:nvSpPr>
            <p:cNvPr id="80" name="椭圆 28"/>
            <p:cNvSpPr/>
            <p:nvPr/>
          </p:nvSpPr>
          <p:spPr>
            <a:xfrm>
              <a:off x="2795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81" name="图片 3" descr="32313538333935363b32313538333934333bb6d4bbb0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2" y="4325"/>
              <a:ext cx="547" cy="547"/>
            </a:xfrm>
            <a:prstGeom prst="rect">
              <a:avLst/>
            </a:prstGeom>
          </p:spPr>
        </p:pic>
      </p:grpSp>
      <p:grpSp>
        <p:nvGrpSpPr>
          <p:cNvPr id="82" name="Group 81"/>
          <p:cNvGrpSpPr/>
          <p:nvPr/>
        </p:nvGrpSpPr>
        <p:grpSpPr>
          <a:xfrm>
            <a:off x="6492875" y="1907540"/>
            <a:ext cx="299085" cy="299085"/>
            <a:chOff x="12603" y="4109"/>
            <a:chExt cx="980" cy="980"/>
          </a:xfrm>
        </p:grpSpPr>
        <p:sp>
          <p:nvSpPr>
            <p:cNvPr id="83" name="椭圆 57"/>
            <p:cNvSpPr/>
            <p:nvPr/>
          </p:nvSpPr>
          <p:spPr>
            <a:xfrm>
              <a:off x="12603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84" name="图片 6" descr="32313538333935363b32313538333933383bcae9bcdc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19" y="4325"/>
              <a:ext cx="547" cy="547"/>
            </a:xfrm>
            <a:prstGeom prst="rect">
              <a:avLst/>
            </a:prstGeom>
          </p:spPr>
        </p:pic>
      </p:grpSp>
      <p:grpSp>
        <p:nvGrpSpPr>
          <p:cNvPr id="85" name="Group 84"/>
          <p:cNvGrpSpPr/>
          <p:nvPr/>
        </p:nvGrpSpPr>
        <p:grpSpPr>
          <a:xfrm>
            <a:off x="6492875" y="3641725"/>
            <a:ext cx="299085" cy="299085"/>
            <a:chOff x="10798" y="7242"/>
            <a:chExt cx="980" cy="980"/>
          </a:xfrm>
        </p:grpSpPr>
        <p:sp>
          <p:nvSpPr>
            <p:cNvPr id="86" name="椭圆 50"/>
            <p:cNvSpPr/>
            <p:nvPr/>
          </p:nvSpPr>
          <p:spPr>
            <a:xfrm>
              <a:off x="10798" y="7242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87" name="图片 19" descr="32313538333935363b32313538333935333bbfceb1ed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14" y="7458"/>
              <a:ext cx="547" cy="547"/>
            </a:xfrm>
            <a:prstGeom prst="rect">
              <a:avLst/>
            </a:prstGeom>
          </p:spPr>
        </p:pic>
      </p:grpSp>
      <p:grpSp>
        <p:nvGrpSpPr>
          <p:cNvPr id="88" name="Group 87"/>
          <p:cNvGrpSpPr/>
          <p:nvPr/>
        </p:nvGrpSpPr>
        <p:grpSpPr>
          <a:xfrm>
            <a:off x="6493510" y="4594225"/>
            <a:ext cx="299085" cy="299085"/>
            <a:chOff x="4581" y="7242"/>
            <a:chExt cx="980" cy="980"/>
          </a:xfrm>
        </p:grpSpPr>
        <p:sp>
          <p:nvSpPr>
            <p:cNvPr id="89" name="椭圆 43"/>
            <p:cNvSpPr/>
            <p:nvPr/>
          </p:nvSpPr>
          <p:spPr>
            <a:xfrm>
              <a:off x="4581" y="7242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90" name="图片 20" descr="32313538333935363b32313538333935343bbadab0e5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97" y="7458"/>
              <a:ext cx="547" cy="547"/>
            </a:xfrm>
            <a:prstGeom prst="rect">
              <a:avLst/>
            </a:prstGeom>
          </p:spPr>
        </p:pic>
      </p:grpSp>
      <p:grpSp>
        <p:nvGrpSpPr>
          <p:cNvPr id="91" name="Group 90"/>
          <p:cNvGrpSpPr/>
          <p:nvPr/>
        </p:nvGrpSpPr>
        <p:grpSpPr>
          <a:xfrm>
            <a:off x="6492875" y="5612765"/>
            <a:ext cx="299085" cy="299085"/>
            <a:chOff x="12603" y="4109"/>
            <a:chExt cx="980" cy="980"/>
          </a:xfrm>
        </p:grpSpPr>
        <p:sp>
          <p:nvSpPr>
            <p:cNvPr id="92" name="椭圆 57"/>
            <p:cNvSpPr/>
            <p:nvPr/>
          </p:nvSpPr>
          <p:spPr>
            <a:xfrm>
              <a:off x="12603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93" name="图片 6" descr="32313538333935363b32313538333933383bcae9bcdc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19" y="4325"/>
              <a:ext cx="547" cy="547"/>
            </a:xfrm>
            <a:prstGeom prst="rect">
              <a:avLst/>
            </a:prstGeom>
          </p:spPr>
        </p:pic>
      </p:grpSp>
      <p:sp>
        <p:nvSpPr>
          <p:cNvPr id="94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56615" y="5480685"/>
            <a:ext cx="4749800" cy="902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60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Tín hiệu cảnh báo rõ ràng, dễ phân biệt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563245" y="5612765"/>
            <a:ext cx="299085" cy="299085"/>
            <a:chOff x="12603" y="4109"/>
            <a:chExt cx="980" cy="980"/>
          </a:xfrm>
        </p:grpSpPr>
        <p:sp>
          <p:nvSpPr>
            <p:cNvPr id="96" name="椭圆 57"/>
            <p:cNvSpPr/>
            <p:nvPr/>
          </p:nvSpPr>
          <p:spPr>
            <a:xfrm>
              <a:off x="12603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97" name="图片 6" descr="32313538333935363b32313538333933383bcae9bcdc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19" y="4325"/>
              <a:ext cx="547" cy="54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49;p25"/>
          <p:cNvSpPr/>
          <p:nvPr/>
        </p:nvSpPr>
        <p:spPr>
          <a:xfrm>
            <a:off x="6299835" y="1527810"/>
            <a:ext cx="5539105" cy="2678430"/>
          </a:xfrm>
          <a:prstGeom prst="roundRect">
            <a:avLst>
              <a:gd name="adj" fmla="val 5989"/>
            </a:avLst>
          </a:prstGeom>
          <a:solidFill>
            <a:schemeClr val="bg1"/>
          </a:solidFill>
          <a:ln w="9525" cap="flat" cmpd="sng">
            <a:solidFill>
              <a:srgbClr val="1C5FE8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" name="Google Shape;849;p25"/>
          <p:cNvSpPr/>
          <p:nvPr/>
        </p:nvSpPr>
        <p:spPr>
          <a:xfrm>
            <a:off x="304800" y="1542415"/>
            <a:ext cx="5539105" cy="5104765"/>
          </a:xfrm>
          <a:prstGeom prst="roundRect">
            <a:avLst>
              <a:gd name="adj" fmla="val 5989"/>
            </a:avLst>
          </a:prstGeom>
          <a:solidFill>
            <a:schemeClr val="bg1"/>
          </a:solidFill>
          <a:ln w="9525" cap="flat" cmpd="sng">
            <a:solidFill>
              <a:srgbClr val="1C5FE8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矩形: 圆角 18"/>
          <p:cNvSpPr/>
          <p:nvPr/>
        </p:nvSpPr>
        <p:spPr>
          <a:xfrm>
            <a:off x="2298332" y="1403065"/>
            <a:ext cx="1457782" cy="295574"/>
          </a:xfrm>
          <a:prstGeom prst="roundRect">
            <a:avLst>
              <a:gd name="adj" fmla="val 50000"/>
            </a:avLst>
          </a:prstGeom>
          <a:solidFill>
            <a:srgbClr val="1C5FE8"/>
          </a:solidFill>
          <a:ln>
            <a:noFill/>
          </a:ln>
          <a:effectLst>
            <a:outerShdw blurRad="1270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bg1"/>
                </a:solidFill>
                <a:latin typeface="Montserrat SemiBold" panose="00000700000000000000" charset="0"/>
                <a:ea typeface="+mj-ea"/>
                <a:cs typeface="Montserrat SemiBold" panose="00000700000000000000" charset="0"/>
              </a:rPr>
              <a:t>ĐẠT ĐƯỢC</a:t>
            </a:r>
            <a:endParaRPr lang="en-US" altLang="zh-CN" sz="1400" b="1">
              <a:solidFill>
                <a:schemeClr val="bg1"/>
              </a:solidFill>
              <a:latin typeface="Montserrat SemiBold" panose="00000700000000000000" charset="0"/>
              <a:ea typeface="+mj-ea"/>
              <a:cs typeface="Montserrat SemiBold" panose="00000700000000000000" charset="0"/>
            </a:endParaRPr>
          </a:p>
        </p:txBody>
      </p:sp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LUẬN &amp; HƯỚNG PHÁT TRIỂN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KẾT LUẬN</a:t>
            </a:r>
            <a:endParaRPr lang="zh-CN" altLang="en-US" sz="1600" b="0">
              <a:solidFill>
                <a:schemeClr val="bg1"/>
              </a:solidFill>
            </a:endParaRPr>
          </a:p>
        </p:txBody>
      </p:sp>
      <p:sp>
        <p:nvSpPr>
          <p:cNvPr id="43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56615" y="1706245"/>
            <a:ext cx="4852670" cy="11652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Hệ thống giải quyết được các vấn đề đặt ra, có khả năng ứng dụng trong thực tế</a:t>
            </a:r>
            <a:endParaRPr kumimoji="0" lang="en-US" altLang="zh-CN" sz="160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pic>
        <p:nvPicPr>
          <p:cNvPr id="17" name="Content Placeholder 16" descr="logo-hcmute-inkythuatso"/>
          <p:cNvPicPr>
            <a:picLocks noChangeAspect="1"/>
          </p:cNvPicPr>
          <p:nvPr>
            <p:ph sz="half" idx="2"/>
          </p:nvPr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56615" y="2630805"/>
            <a:ext cx="4749165" cy="84582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Khả năng mở rộng hệ thống trong tương lai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6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56615" y="3545205"/>
            <a:ext cx="4749800" cy="109410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Khả năng lưu trữ ổn định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8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56615" y="4460240"/>
            <a:ext cx="4749800" cy="902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Trạng thái có thể theo dõi trực quan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sp>
        <p:nvSpPr>
          <p:cNvPr id="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56615" y="5480685"/>
            <a:ext cx="4749800" cy="902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Kết nối ổn định giữa các bộ (&lt;3 giây)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53720" y="2771775"/>
            <a:ext cx="299085" cy="299085"/>
            <a:chOff x="2795" y="4109"/>
            <a:chExt cx="980" cy="980"/>
          </a:xfrm>
        </p:grpSpPr>
        <p:sp>
          <p:nvSpPr>
            <p:cNvPr id="31" name="椭圆 28"/>
            <p:cNvSpPr/>
            <p:nvPr/>
          </p:nvSpPr>
          <p:spPr>
            <a:xfrm>
              <a:off x="2795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32" name="图片 3" descr="32313538333935363b32313538333934333bb6d4bbb0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2" y="4325"/>
              <a:ext cx="547" cy="547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563245" y="1907540"/>
            <a:ext cx="299085" cy="299085"/>
            <a:chOff x="12603" y="4109"/>
            <a:chExt cx="980" cy="980"/>
          </a:xfrm>
        </p:grpSpPr>
        <p:sp>
          <p:nvSpPr>
            <p:cNvPr id="34" name="椭圆 57"/>
            <p:cNvSpPr/>
            <p:nvPr/>
          </p:nvSpPr>
          <p:spPr>
            <a:xfrm>
              <a:off x="12603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35" name="图片 6" descr="32313538333935363b32313538333933383bcae9bcdc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19" y="4325"/>
              <a:ext cx="547" cy="547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563245" y="3641725"/>
            <a:ext cx="299085" cy="299085"/>
            <a:chOff x="10798" y="7242"/>
            <a:chExt cx="980" cy="980"/>
          </a:xfrm>
        </p:grpSpPr>
        <p:sp>
          <p:nvSpPr>
            <p:cNvPr id="37" name="椭圆 50"/>
            <p:cNvSpPr/>
            <p:nvPr/>
          </p:nvSpPr>
          <p:spPr>
            <a:xfrm>
              <a:off x="10798" y="7242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38" name="图片 19" descr="32313538333935363b32313538333935333bbfceb1ed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14" y="7458"/>
              <a:ext cx="547" cy="547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563880" y="4594225"/>
            <a:ext cx="299085" cy="299085"/>
            <a:chOff x="4581" y="7242"/>
            <a:chExt cx="980" cy="980"/>
          </a:xfrm>
        </p:grpSpPr>
        <p:sp>
          <p:nvSpPr>
            <p:cNvPr id="40" name="椭圆 43"/>
            <p:cNvSpPr/>
            <p:nvPr/>
          </p:nvSpPr>
          <p:spPr>
            <a:xfrm>
              <a:off x="4581" y="7242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45" name="图片 20" descr="32313538333935363b32313538333935343bbadab0e5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97" y="7458"/>
              <a:ext cx="547" cy="547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563245" y="5612765"/>
            <a:ext cx="299085" cy="299085"/>
            <a:chOff x="12603" y="4109"/>
            <a:chExt cx="980" cy="980"/>
          </a:xfrm>
        </p:grpSpPr>
        <p:sp>
          <p:nvSpPr>
            <p:cNvPr id="47" name="椭圆 57"/>
            <p:cNvSpPr/>
            <p:nvPr/>
          </p:nvSpPr>
          <p:spPr>
            <a:xfrm>
              <a:off x="12603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50" name="图片 6" descr="32313538333935363b32313538333933383bcae9bcdc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19" y="4325"/>
              <a:ext cx="547" cy="547"/>
            </a:xfrm>
            <a:prstGeom prst="rect">
              <a:avLst/>
            </a:prstGeom>
          </p:spPr>
        </p:pic>
      </p:grpSp>
      <p:sp>
        <p:nvSpPr>
          <p:cNvPr id="42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786245" y="1706245"/>
            <a:ext cx="5052695" cy="116522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Kích th</a:t>
            </a:r>
            <a:r>
              <a:rPr kumimoji="0" lang="en-US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ư</a:t>
            </a:r>
            <a:r>
              <a:rPr kumimoji="0" lang="en-US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ớc mô hình nhỏ, kết nối vật l</a:t>
            </a:r>
            <a:r>
              <a:rPr kumimoji="0" lang="en-US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ý</a:t>
            </a:r>
            <a:r>
              <a:rPr kumimoji="0" lang="en-US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 </a:t>
            </a:r>
            <a:r>
              <a:rPr kumimoji="0" lang="en-US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đư</a:t>
            </a:r>
            <a:r>
              <a:rPr kumimoji="0" lang="en-US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ợc tối </a:t>
            </a:r>
            <a:r>
              <a:rPr kumimoji="0" lang="en-US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ư</a:t>
            </a:r>
            <a:r>
              <a:rPr kumimoji="0" lang="en-US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u dễ lắp </a:t>
            </a:r>
            <a:r>
              <a:rPr kumimoji="0" lang="en-US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đ</a:t>
            </a:r>
            <a:r>
              <a:rPr kumimoji="0" lang="en-US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ặt và vận hành</a:t>
            </a:r>
            <a:endParaRPr kumimoji="0" lang="en-US" altLang="en-US" sz="160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52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786245" y="2630805"/>
            <a:ext cx="5052060" cy="84582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Thời gian phản hồi tin nhắn 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đ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áp ứng yêu cầu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(gửi ~3 giây, nhận ~6 giây) 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6492875" y="2771775"/>
            <a:ext cx="299085" cy="299085"/>
            <a:chOff x="2795" y="4109"/>
            <a:chExt cx="980" cy="980"/>
          </a:xfrm>
        </p:grpSpPr>
        <p:sp>
          <p:nvSpPr>
            <p:cNvPr id="57" name="椭圆 28"/>
            <p:cNvSpPr/>
            <p:nvPr/>
          </p:nvSpPr>
          <p:spPr>
            <a:xfrm>
              <a:off x="2795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59" name="图片 3" descr="32313538333935363b32313538333934333bb6d4bbb0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2" y="4325"/>
              <a:ext cx="547" cy="547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6492875" y="1907540"/>
            <a:ext cx="299085" cy="299085"/>
            <a:chOff x="12603" y="4109"/>
            <a:chExt cx="980" cy="980"/>
          </a:xfrm>
        </p:grpSpPr>
        <p:sp>
          <p:nvSpPr>
            <p:cNvPr id="61" name="椭圆 57"/>
            <p:cNvSpPr/>
            <p:nvPr/>
          </p:nvSpPr>
          <p:spPr>
            <a:xfrm>
              <a:off x="12603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62" name="图片 6" descr="32313538333935363b32313538333933383bcae9bcdc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19" y="4325"/>
              <a:ext cx="547" cy="547"/>
            </a:xfrm>
            <a:prstGeom prst="rect">
              <a:avLst/>
            </a:prstGeom>
          </p:spPr>
        </p:pic>
      </p:grpSp>
      <p:sp>
        <p:nvSpPr>
          <p:cNvPr id="72" name="Google Shape;849;p25"/>
          <p:cNvSpPr/>
          <p:nvPr/>
        </p:nvSpPr>
        <p:spPr>
          <a:xfrm>
            <a:off x="6299200" y="4507230"/>
            <a:ext cx="5539105" cy="2137410"/>
          </a:xfrm>
          <a:prstGeom prst="roundRect">
            <a:avLst>
              <a:gd name="adj" fmla="val 5989"/>
            </a:avLst>
          </a:prstGeom>
          <a:solidFill>
            <a:schemeClr val="bg1"/>
          </a:solidFill>
          <a:ln w="9525" cap="flat" cmpd="sng">
            <a:solidFill>
              <a:srgbClr val="1C5FE8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" name="矩形: 圆角 18"/>
          <p:cNvSpPr/>
          <p:nvPr/>
        </p:nvSpPr>
        <p:spPr>
          <a:xfrm>
            <a:off x="8292732" y="4367880"/>
            <a:ext cx="1457782" cy="295574"/>
          </a:xfrm>
          <a:prstGeom prst="roundRect">
            <a:avLst>
              <a:gd name="adj" fmla="val 50000"/>
            </a:avLst>
          </a:prstGeom>
          <a:solidFill>
            <a:srgbClr val="1C5FE8"/>
          </a:solidFill>
          <a:ln>
            <a:noFill/>
          </a:ln>
          <a:effectLst>
            <a:outerShdw blurRad="1270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bg1"/>
                </a:solidFill>
                <a:latin typeface="Montserrat SemiBold" panose="00000700000000000000" charset="0"/>
                <a:ea typeface="+mj-ea"/>
                <a:cs typeface="Montserrat SemiBold" panose="00000700000000000000" charset="0"/>
              </a:rPr>
              <a:t>ĐIỂM YẾU</a:t>
            </a:r>
            <a:endParaRPr lang="en-US" altLang="zh-CN" sz="1400" b="1">
              <a:solidFill>
                <a:schemeClr val="bg1"/>
              </a:solidFill>
              <a:latin typeface="Montserrat SemiBold" panose="00000700000000000000" charset="0"/>
              <a:ea typeface="+mj-ea"/>
              <a:cs typeface="Montserrat SemiBold" panose="00000700000000000000" charset="0"/>
            </a:endParaRPr>
          </a:p>
        </p:txBody>
      </p:sp>
      <p:sp>
        <p:nvSpPr>
          <p:cNvPr id="74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791960" y="4662170"/>
            <a:ext cx="4852670" cy="116522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Chưa vận hành hệ thống trong nhiều điều kiện môi trường khác nhau</a:t>
            </a:r>
            <a:endParaRPr kumimoji="0" lang="en-US" altLang="zh-CN" sz="160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7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786245" y="5603240"/>
            <a:ext cx="4749165" cy="84582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Cần cải tiến, chỉnh sửa về phần cứng và phần mềm trong tương lai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6483350" y="5744210"/>
            <a:ext cx="299085" cy="299085"/>
            <a:chOff x="2795" y="4109"/>
            <a:chExt cx="980" cy="980"/>
          </a:xfrm>
        </p:grpSpPr>
        <p:sp>
          <p:nvSpPr>
            <p:cNvPr id="78" name="椭圆 28"/>
            <p:cNvSpPr/>
            <p:nvPr/>
          </p:nvSpPr>
          <p:spPr>
            <a:xfrm>
              <a:off x="2795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79" name="图片 3" descr="32313538333935363b32313538333934333bb6d4bbb0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2" y="4325"/>
              <a:ext cx="547" cy="547"/>
            </a:xfrm>
            <a:prstGeom prst="rect">
              <a:avLst/>
            </a:prstGeom>
          </p:spPr>
        </p:pic>
      </p:grpSp>
      <p:grpSp>
        <p:nvGrpSpPr>
          <p:cNvPr id="80" name="Group 79"/>
          <p:cNvGrpSpPr/>
          <p:nvPr/>
        </p:nvGrpSpPr>
        <p:grpSpPr>
          <a:xfrm>
            <a:off x="6492875" y="4879975"/>
            <a:ext cx="299085" cy="299085"/>
            <a:chOff x="12603" y="4109"/>
            <a:chExt cx="980" cy="980"/>
          </a:xfrm>
        </p:grpSpPr>
        <p:sp>
          <p:nvSpPr>
            <p:cNvPr id="81" name="椭圆 57"/>
            <p:cNvSpPr/>
            <p:nvPr/>
          </p:nvSpPr>
          <p:spPr>
            <a:xfrm>
              <a:off x="12603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82" name="图片 6" descr="32313538333935363b32313538333933383bcae9bcdc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19" y="4325"/>
              <a:ext cx="547" cy="547"/>
            </a:xfrm>
            <a:prstGeom prst="rect">
              <a:avLst/>
            </a:prstGeom>
          </p:spPr>
        </p:pic>
      </p:grpSp>
      <p:sp>
        <p:nvSpPr>
          <p:cNvPr id="90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840855" y="3473450"/>
            <a:ext cx="5045710" cy="109410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Thời gian phản hồi cảnh báo 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đ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áp ứng (&lt;1 giây)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6492875" y="3641725"/>
            <a:ext cx="299085" cy="299085"/>
            <a:chOff x="10798" y="7242"/>
            <a:chExt cx="980" cy="980"/>
          </a:xfrm>
        </p:grpSpPr>
        <p:sp>
          <p:nvSpPr>
            <p:cNvPr id="92" name="椭圆 50"/>
            <p:cNvSpPr/>
            <p:nvPr/>
          </p:nvSpPr>
          <p:spPr>
            <a:xfrm>
              <a:off x="10798" y="7242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93" name="图片 19" descr="32313538333935363b32313538333935333bbfceb1ed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14" y="7458"/>
              <a:ext cx="547" cy="54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49;p25"/>
          <p:cNvSpPr/>
          <p:nvPr/>
        </p:nvSpPr>
        <p:spPr>
          <a:xfrm>
            <a:off x="6299835" y="1527810"/>
            <a:ext cx="5539105" cy="5119370"/>
          </a:xfrm>
          <a:prstGeom prst="roundRect">
            <a:avLst>
              <a:gd name="adj" fmla="val 5989"/>
            </a:avLst>
          </a:prstGeom>
          <a:solidFill>
            <a:schemeClr val="bg1"/>
          </a:solidFill>
          <a:ln w="9525" cap="flat" cmpd="sng">
            <a:solidFill>
              <a:srgbClr val="1C5FE8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" name="Google Shape;849;p25"/>
          <p:cNvSpPr/>
          <p:nvPr/>
        </p:nvSpPr>
        <p:spPr>
          <a:xfrm>
            <a:off x="304800" y="1542415"/>
            <a:ext cx="5539105" cy="5104765"/>
          </a:xfrm>
          <a:prstGeom prst="roundRect">
            <a:avLst>
              <a:gd name="adj" fmla="val 5989"/>
            </a:avLst>
          </a:prstGeom>
          <a:solidFill>
            <a:schemeClr val="bg1"/>
          </a:solidFill>
          <a:ln w="9525" cap="flat" cmpd="sng">
            <a:solidFill>
              <a:srgbClr val="1C5FE8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矩形: 圆角 18"/>
          <p:cNvSpPr/>
          <p:nvPr/>
        </p:nvSpPr>
        <p:spPr>
          <a:xfrm>
            <a:off x="2298332" y="1403065"/>
            <a:ext cx="1457782" cy="295574"/>
          </a:xfrm>
          <a:prstGeom prst="roundRect">
            <a:avLst>
              <a:gd name="adj" fmla="val 50000"/>
            </a:avLst>
          </a:prstGeom>
          <a:solidFill>
            <a:srgbClr val="1C5FE8"/>
          </a:solidFill>
          <a:ln>
            <a:noFill/>
          </a:ln>
          <a:effectLst>
            <a:outerShdw blurRad="1270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bg1"/>
                </a:solidFill>
                <a:latin typeface="Montserrat SemiBold" panose="00000700000000000000" charset="0"/>
                <a:ea typeface="+mj-ea"/>
                <a:cs typeface="Montserrat SemiBold" panose="00000700000000000000" charset="0"/>
              </a:rPr>
              <a:t>PHẦN CỨNG</a:t>
            </a:r>
            <a:endParaRPr lang="en-US" altLang="zh-CN" sz="1400" b="1">
              <a:solidFill>
                <a:schemeClr val="bg1"/>
              </a:solidFill>
              <a:latin typeface="Montserrat SemiBold" panose="00000700000000000000" charset="0"/>
              <a:ea typeface="+mj-ea"/>
              <a:cs typeface="Montserrat SemiBold" panose="00000700000000000000" charset="0"/>
            </a:endParaRPr>
          </a:p>
        </p:txBody>
      </p:sp>
      <p:sp>
        <p:nvSpPr>
          <p:cNvPr id="41" name="矩形: 圆角 18"/>
          <p:cNvSpPr/>
          <p:nvPr/>
        </p:nvSpPr>
        <p:spPr>
          <a:xfrm>
            <a:off x="8340357" y="1391000"/>
            <a:ext cx="1457782" cy="295574"/>
          </a:xfrm>
          <a:prstGeom prst="roundRect">
            <a:avLst>
              <a:gd name="adj" fmla="val 50000"/>
            </a:avLst>
          </a:prstGeom>
          <a:solidFill>
            <a:srgbClr val="1C5FE8"/>
          </a:solidFill>
          <a:ln>
            <a:noFill/>
          </a:ln>
          <a:effectLst>
            <a:outerShdw blurRad="1270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b="1">
                <a:solidFill>
                  <a:schemeClr val="bg1"/>
                </a:solidFill>
                <a:latin typeface="Montserrat SemiBold" panose="00000700000000000000" charset="0"/>
                <a:ea typeface="+mj-ea"/>
                <a:cs typeface="Montserrat SemiBold" panose="00000700000000000000" charset="0"/>
              </a:rPr>
              <a:t>PHẦN MỀM</a:t>
            </a:r>
            <a:endParaRPr lang="en-US" sz="1400" b="1">
              <a:solidFill>
                <a:schemeClr val="bg1"/>
              </a:solidFill>
              <a:latin typeface="Montserrat SemiBold" panose="00000700000000000000" charset="0"/>
              <a:ea typeface="+mj-ea"/>
              <a:cs typeface="Montserrat SemiBold" panose="00000700000000000000" charset="0"/>
            </a:endParaRPr>
          </a:p>
        </p:txBody>
      </p:sp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KẾT LUẬN &amp; HƯỚNG PHÁT TRIỂN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HƯỚNG PHÁT TRIỂN</a:t>
            </a:r>
            <a:endParaRPr lang="zh-CN" altLang="en-US" sz="1600" b="0">
              <a:solidFill>
                <a:schemeClr val="bg1"/>
              </a:solidFill>
            </a:endParaRPr>
          </a:p>
        </p:txBody>
      </p:sp>
      <p:sp>
        <p:nvSpPr>
          <p:cNvPr id="43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56615" y="1706245"/>
            <a:ext cx="4538345" cy="11652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Cải thiện kích thước phần cứng, tích hợp GPS và GSM</a:t>
            </a:r>
            <a:endParaRPr kumimoji="0" lang="en-US" altLang="zh-CN" sz="160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pic>
        <p:nvPicPr>
          <p:cNvPr id="17" name="Content Placeholder 16" descr="logo-hcmute-inkythuatso"/>
          <p:cNvPicPr>
            <a:picLocks noChangeAspect="1"/>
          </p:cNvPicPr>
          <p:nvPr>
            <p:ph sz="half" idx="2"/>
          </p:nvPr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56615" y="2630805"/>
            <a:ext cx="4474210" cy="84582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Mở rộng hệ thống với nhiều cảm biến theo dõi nhiều thông tin hơn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171450" indent="-1714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6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56615" y="3545205"/>
            <a:ext cx="4749800" cy="109410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Tối ưu về năng lượng, giá thành sản phẩm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8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56615" y="4460240"/>
            <a:ext cx="4749800" cy="902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Cải thiện thời lượng sử dụng pin bộ cảnh báo ngủ gục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sp>
        <p:nvSpPr>
          <p:cNvPr id="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56615" y="5480685"/>
            <a:ext cx="4749800" cy="902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Sử dụng nguồn dự phòng cho bộ trung tâm để cảnh báo khi hệ thống bị tác động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53720" y="2771775"/>
            <a:ext cx="299085" cy="299085"/>
            <a:chOff x="2795" y="4109"/>
            <a:chExt cx="980" cy="980"/>
          </a:xfrm>
        </p:grpSpPr>
        <p:sp>
          <p:nvSpPr>
            <p:cNvPr id="31" name="椭圆 28"/>
            <p:cNvSpPr/>
            <p:nvPr/>
          </p:nvSpPr>
          <p:spPr>
            <a:xfrm>
              <a:off x="2795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32" name="图片 3" descr="32313538333935363b32313538333934333bb6d4bbb0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2" y="4325"/>
              <a:ext cx="547" cy="547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563245" y="1907540"/>
            <a:ext cx="299085" cy="299085"/>
            <a:chOff x="12603" y="4109"/>
            <a:chExt cx="980" cy="980"/>
          </a:xfrm>
        </p:grpSpPr>
        <p:sp>
          <p:nvSpPr>
            <p:cNvPr id="34" name="椭圆 57"/>
            <p:cNvSpPr/>
            <p:nvPr/>
          </p:nvSpPr>
          <p:spPr>
            <a:xfrm>
              <a:off x="12603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35" name="图片 6" descr="32313538333935363b32313538333933383bcae9bcdc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19" y="4325"/>
              <a:ext cx="547" cy="547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563245" y="3641725"/>
            <a:ext cx="299085" cy="299085"/>
            <a:chOff x="10798" y="7242"/>
            <a:chExt cx="980" cy="980"/>
          </a:xfrm>
        </p:grpSpPr>
        <p:sp>
          <p:nvSpPr>
            <p:cNvPr id="37" name="椭圆 50"/>
            <p:cNvSpPr/>
            <p:nvPr/>
          </p:nvSpPr>
          <p:spPr>
            <a:xfrm>
              <a:off x="10798" y="7242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38" name="图片 19" descr="32313538333935363b32313538333935333bbfceb1ed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14" y="7458"/>
              <a:ext cx="547" cy="547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563880" y="4594225"/>
            <a:ext cx="299085" cy="299085"/>
            <a:chOff x="4581" y="7242"/>
            <a:chExt cx="980" cy="980"/>
          </a:xfrm>
        </p:grpSpPr>
        <p:sp>
          <p:nvSpPr>
            <p:cNvPr id="40" name="椭圆 43"/>
            <p:cNvSpPr/>
            <p:nvPr/>
          </p:nvSpPr>
          <p:spPr>
            <a:xfrm>
              <a:off x="4581" y="7242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45" name="图片 20" descr="32313538333935363b32313538333935343bbadab0e5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97" y="7458"/>
              <a:ext cx="547" cy="547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563245" y="5612765"/>
            <a:ext cx="299085" cy="299085"/>
            <a:chOff x="12603" y="4109"/>
            <a:chExt cx="980" cy="980"/>
          </a:xfrm>
        </p:grpSpPr>
        <p:sp>
          <p:nvSpPr>
            <p:cNvPr id="47" name="椭圆 57"/>
            <p:cNvSpPr/>
            <p:nvPr/>
          </p:nvSpPr>
          <p:spPr>
            <a:xfrm>
              <a:off x="12603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50" name="图片 6" descr="32313538333935363b32313538333933383bcae9bcdc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19" y="4325"/>
              <a:ext cx="547" cy="547"/>
            </a:xfrm>
            <a:prstGeom prst="rect">
              <a:avLst/>
            </a:prstGeom>
          </p:spPr>
        </p:pic>
      </p:grpSp>
      <p:sp>
        <p:nvSpPr>
          <p:cNvPr id="42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786245" y="1706245"/>
            <a:ext cx="5052695" cy="116522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Mở rộng kết nối với Internet và theo dõi thời gian thực</a:t>
            </a:r>
            <a:endParaRPr kumimoji="0" lang="en-US" altLang="zh-CN" sz="160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52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786245" y="2630805"/>
            <a:ext cx="4521835" cy="84582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Cải thiện giải thuật phát hiện ngủ gục và va chạm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171450" indent="-1714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53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786245" y="3545205"/>
            <a:ext cx="4749800" cy="109410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Phát triển giao diện người dùng cùng với sever lưu trữ dữ liệu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54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786245" y="4460240"/>
            <a:ext cx="4749800" cy="902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Bổ sung tính năng tạo và cấu hình người dùng mới, tăng tính bảo mật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5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786245" y="5480685"/>
            <a:ext cx="4749800" cy="902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Tối ưu giải thuật hệ thống tăng tính ổn định và chính xác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6492875" y="2771775"/>
            <a:ext cx="299085" cy="299085"/>
            <a:chOff x="2795" y="4109"/>
            <a:chExt cx="980" cy="980"/>
          </a:xfrm>
        </p:grpSpPr>
        <p:sp>
          <p:nvSpPr>
            <p:cNvPr id="57" name="椭圆 28"/>
            <p:cNvSpPr/>
            <p:nvPr/>
          </p:nvSpPr>
          <p:spPr>
            <a:xfrm>
              <a:off x="2795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59" name="图片 3" descr="32313538333935363b32313538333934333bb6d4bbb0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2" y="4325"/>
              <a:ext cx="547" cy="547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6492875" y="1907540"/>
            <a:ext cx="299085" cy="299085"/>
            <a:chOff x="12603" y="4109"/>
            <a:chExt cx="980" cy="980"/>
          </a:xfrm>
        </p:grpSpPr>
        <p:sp>
          <p:nvSpPr>
            <p:cNvPr id="61" name="椭圆 57"/>
            <p:cNvSpPr/>
            <p:nvPr/>
          </p:nvSpPr>
          <p:spPr>
            <a:xfrm>
              <a:off x="12603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62" name="图片 6" descr="32313538333935363b32313538333933383bcae9bcdc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19" y="4325"/>
              <a:ext cx="547" cy="547"/>
            </a:xfrm>
            <a:prstGeom prst="rect">
              <a:avLst/>
            </a:prstGeom>
          </p:spPr>
        </p:pic>
      </p:grpSp>
      <p:grpSp>
        <p:nvGrpSpPr>
          <p:cNvPr id="63" name="Group 62"/>
          <p:cNvGrpSpPr/>
          <p:nvPr/>
        </p:nvGrpSpPr>
        <p:grpSpPr>
          <a:xfrm>
            <a:off x="6492875" y="3641725"/>
            <a:ext cx="299085" cy="299085"/>
            <a:chOff x="10798" y="7242"/>
            <a:chExt cx="980" cy="980"/>
          </a:xfrm>
        </p:grpSpPr>
        <p:sp>
          <p:nvSpPr>
            <p:cNvPr id="64" name="椭圆 50"/>
            <p:cNvSpPr/>
            <p:nvPr/>
          </p:nvSpPr>
          <p:spPr>
            <a:xfrm>
              <a:off x="10798" y="7242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65" name="图片 19" descr="32313538333935363b32313538333935333bbfceb1ed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14" y="7458"/>
              <a:ext cx="547" cy="547"/>
            </a:xfrm>
            <a:prstGeom prst="rect">
              <a:avLst/>
            </a:prstGeom>
          </p:spPr>
        </p:pic>
      </p:grpSp>
      <p:grpSp>
        <p:nvGrpSpPr>
          <p:cNvPr id="66" name="Group 65"/>
          <p:cNvGrpSpPr/>
          <p:nvPr/>
        </p:nvGrpSpPr>
        <p:grpSpPr>
          <a:xfrm>
            <a:off x="6493510" y="4594225"/>
            <a:ext cx="299085" cy="299085"/>
            <a:chOff x="4581" y="7242"/>
            <a:chExt cx="980" cy="980"/>
          </a:xfrm>
        </p:grpSpPr>
        <p:sp>
          <p:nvSpPr>
            <p:cNvPr id="67" name="椭圆 43"/>
            <p:cNvSpPr/>
            <p:nvPr/>
          </p:nvSpPr>
          <p:spPr>
            <a:xfrm>
              <a:off x="4581" y="7242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68" name="图片 20" descr="32313538333935363b32313538333935343bbadab0e5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97" y="7458"/>
              <a:ext cx="547" cy="547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6492875" y="5612765"/>
            <a:ext cx="299085" cy="299085"/>
            <a:chOff x="12603" y="4109"/>
            <a:chExt cx="980" cy="980"/>
          </a:xfrm>
        </p:grpSpPr>
        <p:sp>
          <p:nvSpPr>
            <p:cNvPr id="70" name="椭圆 57"/>
            <p:cNvSpPr/>
            <p:nvPr/>
          </p:nvSpPr>
          <p:spPr>
            <a:xfrm>
              <a:off x="12603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71" name="图片 6" descr="32313538333935363b32313538333933383bcae9bcdc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19" y="4325"/>
              <a:ext cx="547" cy="54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87400" y="1757045"/>
            <a:ext cx="7766685" cy="2399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50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CẢM ƠN QUÝ THẦY CÔ VÀ CÁC BẠN</a:t>
            </a:r>
            <a:endParaRPr lang="en-US" altLang="zh-CN" sz="50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  <a:p>
            <a:pPr algn="just"/>
            <a:r>
              <a:rPr lang="en-US" altLang="zh-CN" sz="50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ĐÃ LẮNG NGHE</a:t>
            </a:r>
            <a:endParaRPr lang="en-US" altLang="zh-CN" sz="50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7120" y="1278394"/>
            <a:ext cx="6865705" cy="4203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2135" b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BÁO CÁO ĐỒ ÁN TỐT NGHIỆP</a:t>
            </a:r>
            <a:endParaRPr lang="en-US" altLang="zh-CN" sz="2135" b="0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61" name="矩形 60"/>
          <p:cNvSpPr/>
          <p:nvPr/>
        </p:nvSpPr>
        <p:spPr>
          <a:xfrm rot="16200000">
            <a:off x="5418015" y="84012"/>
            <a:ext cx="1355968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4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  <p:cxnSp>
        <p:nvCxnSpPr>
          <p:cNvPr id="52" name="直接连接符 51"/>
          <p:cNvCxnSpPr/>
          <p:nvPr/>
        </p:nvCxnSpPr>
        <p:spPr>
          <a:xfrm flipV="1">
            <a:off x="1238298" y="6299200"/>
            <a:ext cx="10438130" cy="10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 descr="logo-hcmute-inkythuatso"/>
          <p:cNvPicPr>
            <a:picLocks noChangeAspect="1"/>
          </p:cNvPicPr>
          <p:nvPr>
            <p:ph sz="half" idx="2"/>
          </p:nvPr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307340" y="575119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7548245" y="5987415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 rot="5400000">
            <a:off x="11422605" y="3344147"/>
            <a:ext cx="963057" cy="169707"/>
            <a:chOff x="228600" y="4808554"/>
            <a:chExt cx="722293" cy="127280"/>
          </a:xfrm>
          <a:solidFill>
            <a:srgbClr val="9EB1C2"/>
          </a:solidFill>
        </p:grpSpPr>
        <p:sp>
          <p:nvSpPr>
            <p:cNvPr id="54" name="椭圆 53"/>
            <p:cNvSpPr/>
            <p:nvPr/>
          </p:nvSpPr>
          <p:spPr>
            <a:xfrm>
              <a:off x="228600" y="4808554"/>
              <a:ext cx="127280" cy="127280"/>
            </a:xfrm>
            <a:prstGeom prst="ellipse">
              <a:avLst/>
            </a:prstGeom>
            <a:noFill/>
            <a:ln w="19050">
              <a:solidFill>
                <a:srgbClr val="2DB8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solidFill>
                  <a:srgbClr val="8DA5B8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426938" y="4808554"/>
              <a:ext cx="127280" cy="127280"/>
            </a:xfrm>
            <a:prstGeom prst="ellipse">
              <a:avLst/>
            </a:prstGeom>
            <a:solidFill>
              <a:srgbClr val="2DB8F5"/>
            </a:solidFill>
            <a:ln w="19050">
              <a:solidFill>
                <a:srgbClr val="2DB8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solidFill>
                  <a:srgbClr val="8DA5B8"/>
                </a:solidFill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625276" y="4808554"/>
              <a:ext cx="127280" cy="127280"/>
            </a:xfrm>
            <a:prstGeom prst="ellipse">
              <a:avLst/>
            </a:prstGeom>
            <a:noFill/>
            <a:ln w="19050">
              <a:solidFill>
                <a:srgbClr val="2DB8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solidFill>
                  <a:srgbClr val="8DA5B8"/>
                </a:solidFill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823613" y="4808554"/>
              <a:ext cx="127280" cy="127280"/>
            </a:xfrm>
            <a:prstGeom prst="ellipse">
              <a:avLst/>
            </a:prstGeom>
            <a:solidFill>
              <a:srgbClr val="2DB8F5"/>
            </a:solidFill>
            <a:ln w="19050">
              <a:solidFill>
                <a:srgbClr val="2DB8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solidFill>
                  <a:srgbClr val="8DA5B8"/>
                </a:solidFill>
              </a:endParaRPr>
            </a:p>
          </p:txBody>
        </p:sp>
      </p:grpSp>
      <p:grpSp>
        <p:nvGrpSpPr>
          <p:cNvPr id="58" name="组合 57" descr="e7d195523061f1c09e9d68d7cf438b91ef959ecb14fc25d26BBA7F7DBC18E55DFF4014AF651F0BF2569D4B6C1DA7F1A4683A481403BD872FC687266AD13265C1DE7C373772FD8728ABDD69ADD03BFF5BE2862BC891DBB79EE2A6E30E6FE81194330FB21A2231439EF5CF32DEC90DA5442C90092A2E639AD15262983E6029078C5D1C2FCBFA81BD5DA4E401C4A75218BD"/>
          <p:cNvGrpSpPr/>
          <p:nvPr/>
        </p:nvGrpSpPr>
        <p:grpSpPr>
          <a:xfrm>
            <a:off x="11624924" y="531924"/>
            <a:ext cx="243283" cy="102364"/>
            <a:chOff x="5516310" y="1016950"/>
            <a:chExt cx="474292" cy="136733"/>
          </a:xfrm>
        </p:grpSpPr>
        <p:cxnSp>
          <p:nvCxnSpPr>
            <p:cNvPr id="59" name="直接连接符 58"/>
            <p:cNvCxnSpPr/>
            <p:nvPr/>
          </p:nvCxnSpPr>
          <p:spPr>
            <a:xfrm>
              <a:off x="5516310" y="1016950"/>
              <a:ext cx="474292" cy="0"/>
            </a:xfrm>
            <a:prstGeom prst="line">
              <a:avLst/>
            </a:prstGeom>
            <a:ln w="38100" cap="rnd">
              <a:solidFill>
                <a:srgbClr val="2DB8F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5734228" y="1153683"/>
              <a:ext cx="256374" cy="0"/>
            </a:xfrm>
            <a:prstGeom prst="line">
              <a:avLst/>
            </a:prstGeom>
            <a:ln w="38100" cap="rnd">
              <a:solidFill>
                <a:srgbClr val="2DB8F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7975601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GIỚI THIỆU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Tổng quan về đề tài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9913" y="1583703"/>
            <a:ext cx="5115951" cy="3855804"/>
          </a:xfrm>
          <a:prstGeom prst="rect">
            <a:avLst/>
          </a:prstGeom>
          <a:gradFill flip="none" rotWithShape="1">
            <a:gsLst>
              <a:gs pos="10000">
                <a:srgbClr val="1C5FE8">
                  <a:alpha val="92000"/>
                </a:srgbClr>
              </a:gs>
              <a:gs pos="95000">
                <a:srgbClr val="FAFAFA">
                  <a:alpha val="0"/>
                </a:srgbClr>
              </a:gs>
            </a:gsLst>
            <a:lin ang="564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4800" y="4187771"/>
            <a:ext cx="5444197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ĐẶT VẤN ĐỀ</a:t>
            </a:r>
            <a:endParaRPr lang="en-US" altLang="zh-CN" sz="2800" b="1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4800" y="4707308"/>
            <a:ext cx="4980016" cy="147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5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charset="0"/>
                <a:cs typeface="Montserrat Medium" panose="00000600000000000000" charset="0"/>
              </a:rPr>
              <a:t>Ngủ gục và vượt quá tốc độ là các nguyên nhân dẫn đến phần lớn các vụ tai nạn giao thông. Ngoài ra tỉ lệ trộm cắp xe gắn máy ở nước ta cũng nằm ở mức cao.</a:t>
            </a:r>
            <a:endParaRPr lang="en-US" altLang="zh-CN" sz="1500">
              <a:solidFill>
                <a:schemeClr val="tx1">
                  <a:lumMod val="75000"/>
                  <a:lumOff val="25000"/>
                </a:schemeClr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15501" y="1968886"/>
            <a:ext cx="5499427" cy="1568451"/>
            <a:chOff x="314569" y="3676635"/>
            <a:chExt cx="4124570" cy="1176338"/>
          </a:xfrm>
        </p:grpSpPr>
        <p:sp>
          <p:nvSpPr>
            <p:cNvPr id="10" name="椭圆 9"/>
            <p:cNvSpPr/>
            <p:nvPr/>
          </p:nvSpPr>
          <p:spPr>
            <a:xfrm>
              <a:off x="314569" y="3817188"/>
              <a:ext cx="441435" cy="441435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27174" y="3676635"/>
              <a:ext cx="3611965" cy="11763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3200" b="1"/>
              </a:lvl1pPr>
            </a:lstStyle>
            <a:p>
              <a:pPr algn="just">
                <a:lnSpc>
                  <a:spcPct val="150000"/>
                </a:lnSpc>
              </a:pPr>
              <a:r>
                <a:rPr lang="en-US" altLang="zh-CN" sz="16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charset="0"/>
                  <a:cs typeface="Montserrat Medium" panose="00000600000000000000" charset="0"/>
                </a:rPr>
                <a:t>Sự thay đổi của khoa học kỹ thuật cùng với sự phát triển về ý thức trong tham gia giao thông và </a:t>
              </a:r>
              <a:r>
                <a:rPr lang="en-US" altLang="en-US" sz="16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charset="0"/>
                  <a:cs typeface="Montserrat Medium" panose="00000600000000000000" charset="0"/>
                </a:rPr>
                <a:t>nhu cầu về các giải pháp an toàn cho ng</a:t>
              </a:r>
              <a:r>
                <a:rPr lang="en-US" altLang="en-US" sz="16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charset="0"/>
                  <a:cs typeface="Montserrat Medium" panose="00000600000000000000" charset="0"/>
                </a:rPr>
                <a:t>ư</a:t>
              </a:r>
              <a:r>
                <a:rPr lang="en-US" altLang="en-US" sz="16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charset="0"/>
                  <a:cs typeface="Montserrat Medium" panose="00000600000000000000" charset="0"/>
                </a:rPr>
                <a:t>ời sử dụng ph</a:t>
              </a:r>
              <a:r>
                <a:rPr lang="en-US" altLang="en-US" sz="16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charset="0"/>
                  <a:cs typeface="Montserrat Medium" panose="00000600000000000000" charset="0"/>
                </a:rPr>
                <a:t>ư</a:t>
              </a:r>
              <a:r>
                <a:rPr lang="en-US" altLang="en-US" sz="16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charset="0"/>
                  <a:cs typeface="Montserrat Medium" panose="00000600000000000000" charset="0"/>
                </a:rPr>
                <a:t>ơng tiện.</a:t>
              </a:r>
              <a:endParaRPr lang="en-US" altLang="en-US" sz="16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charset="0"/>
                <a:cs typeface="Montserrat Medium" panose="00000600000000000000" charset="0"/>
              </a:endParaRPr>
            </a:p>
          </p:txBody>
        </p:sp>
        <p:pic>
          <p:nvPicPr>
            <p:cNvPr id="13" name="图片 1" descr="32313534313136373b32313534313136363bd7dcbde1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419146" y="3913341"/>
              <a:ext cx="229987" cy="229987"/>
            </a:xfrm>
            <a:prstGeom prst="rect">
              <a:avLst/>
            </a:prstGeom>
          </p:spPr>
        </p:pic>
      </p:grpSp>
      <p:sp>
        <p:nvSpPr>
          <p:cNvPr id="20" name="椭圆 19"/>
          <p:cNvSpPr/>
          <p:nvPr/>
        </p:nvSpPr>
        <p:spPr>
          <a:xfrm>
            <a:off x="5915501" y="4361373"/>
            <a:ext cx="588580" cy="588580"/>
          </a:xfrm>
          <a:prstGeom prst="ellipse">
            <a:avLst/>
          </a:prstGeom>
          <a:solidFill>
            <a:srgbClr val="288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2" name="文本框 21"/>
          <p:cNvSpPr txBox="1"/>
          <p:nvPr/>
        </p:nvSpPr>
        <p:spPr>
          <a:xfrm>
            <a:off x="6598975" y="4187939"/>
            <a:ext cx="4815953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just">
              <a:lnSpc>
                <a:spcPct val="150000"/>
              </a:lnSpc>
            </a:pPr>
            <a:r>
              <a:rPr lang="en-US" altLang="zh-CN" sz="16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charset="0"/>
                <a:cs typeface="Montserrat Medium" panose="00000600000000000000" charset="0"/>
              </a:rPr>
              <a:t>Các sản phẩm trên thị trường chủ yếu phục vụ cho xe ô tô, thị phần xe gắn máy chưa được quan tâm nhiều.</a:t>
            </a:r>
            <a:endParaRPr lang="en-US" altLang="zh-CN" sz="1600" b="0">
              <a:solidFill>
                <a:schemeClr val="tx1">
                  <a:lumMod val="75000"/>
                  <a:lumOff val="25000"/>
                </a:schemeClr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29" name="图片 10" descr="32313534313136373b32313534313135363bc1e9b8d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0159" y="4466030"/>
            <a:ext cx="379264" cy="379264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5"/>
          <a:srcRect l="7353" t="23897" r="8205" b="7785"/>
          <a:stretch>
            <a:fillRect/>
          </a:stretch>
        </p:blipFill>
        <p:spPr>
          <a:xfrm>
            <a:off x="304800" y="1583690"/>
            <a:ext cx="5031740" cy="2713990"/>
          </a:xfrm>
          <a:prstGeom prst="rect">
            <a:avLst/>
          </a:prstGeom>
        </p:spPr>
      </p:pic>
      <p:pic>
        <p:nvPicPr>
          <p:cNvPr id="18" name="Content Placeholder 17" descr="logo-hcmute-inkythuatso"/>
          <p:cNvPicPr>
            <a:picLocks noChangeAspect="1"/>
          </p:cNvPicPr>
          <p:nvPr>
            <p:ph sz="half" idx="2"/>
          </p:nvPr>
        </p:nvPicPr>
        <p:blipFill>
          <a:blip r:embed="rId6">
            <a:lum bright="100000" contrast="-34000"/>
          </a:blip>
          <a:stretch>
            <a:fillRect/>
          </a:stretch>
        </p:blipFill>
        <p:spPr>
          <a:xfrm>
            <a:off x="11205210" y="156210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1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LINK VIDEO DEMO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pic>
        <p:nvPicPr>
          <p:cNvPr id="17" name="Content Placeholder 16" descr="logo-hcmute-inkythuatso"/>
          <p:cNvPicPr>
            <a:picLocks noChangeAspect="1"/>
          </p:cNvPicPr>
          <p:nvPr>
            <p:ph sz="half" idx="2"/>
          </p:nvPr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SLIDE BỔ TRỢ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04800" y="1407795"/>
            <a:ext cx="10259060" cy="4735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Montserrat SemiBold" panose="00000700000000000000" charset="0"/>
                <a:cs typeface="Montserrat SemiBold" panose="00000700000000000000" charset="0"/>
              </a:rPr>
              <a:t>Khởi động: </a:t>
            </a:r>
            <a:r>
              <a:rPr lang="en-US" altLang="en-US">
                <a:latin typeface="Montserrat Medium" panose="00000600000000000000" charset="0"/>
                <a:cs typeface="Montserrat Medium" panose="00000600000000000000" charset="0"/>
              </a:rPr>
              <a:t>https://youtu.be/XB1sm3kKxFI</a:t>
            </a:r>
            <a:endParaRPr lang="en-US" altLang="en-US" b="1">
              <a:latin typeface="Montserrat SemiBold" panose="00000700000000000000" charset="0"/>
              <a:cs typeface="Montserrat SemiBold" panose="00000700000000000000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b="1">
                <a:latin typeface="Montserrat SemiBold" panose="00000700000000000000" charset="0"/>
                <a:cs typeface="Montserrat SemiBold" panose="00000700000000000000" charset="0"/>
              </a:rPr>
              <a:t>Đăng nhập/đăng xuất: </a:t>
            </a:r>
            <a:r>
              <a:rPr lang="en-US" altLang="en-US">
                <a:latin typeface="Montserrat Medium" panose="00000600000000000000" charset="0"/>
                <a:cs typeface="Montserrat Medium" panose="00000600000000000000" charset="0"/>
              </a:rPr>
              <a:t>https://youtu.be/SCUcW01R4Ss</a:t>
            </a:r>
            <a:endParaRPr lang="en-US" altLang="en-US" b="1">
              <a:latin typeface="Montserrat SemiBold" panose="00000700000000000000" charset="0"/>
              <a:cs typeface="Montserrat SemiBold" panose="00000700000000000000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b="1">
                <a:latin typeface="Montserrat SemiBold" panose="00000700000000000000" charset="0"/>
                <a:cs typeface="Montserrat SemiBold" panose="00000700000000000000" charset="0"/>
              </a:rPr>
              <a:t>Quá tốc độ: </a:t>
            </a:r>
            <a:r>
              <a:rPr lang="en-US" altLang="en-US">
                <a:latin typeface="Montserrat Medium" panose="00000600000000000000" charset="0"/>
                <a:cs typeface="Montserrat Medium" panose="00000600000000000000" charset="0"/>
              </a:rPr>
              <a:t>https://youtu.be/G17kwq-drV4</a:t>
            </a:r>
            <a:endParaRPr lang="en-US" altLang="en-US" b="1">
              <a:latin typeface="Montserrat SemiBold" panose="00000700000000000000" charset="0"/>
              <a:cs typeface="Montserrat SemiBold" panose="00000700000000000000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b="1">
                <a:latin typeface="Montserrat SemiBold" panose="00000700000000000000" charset="0"/>
                <a:cs typeface="Montserrat SemiBold" panose="00000700000000000000" charset="0"/>
              </a:rPr>
              <a:t>Ngủ gục: </a:t>
            </a:r>
            <a:r>
              <a:rPr lang="en-US" altLang="en-US">
                <a:latin typeface="Montserrat Medium" panose="00000600000000000000" charset="0"/>
                <a:cs typeface="Montserrat Medium" panose="00000600000000000000" charset="0"/>
              </a:rPr>
              <a:t>https://youtu.be/Rb6hC1TRhzo</a:t>
            </a:r>
            <a:endParaRPr lang="en-US" altLang="en-US" b="1">
              <a:latin typeface="Montserrat SemiBold" panose="00000700000000000000" charset="0"/>
              <a:cs typeface="Montserrat SemiBold" panose="00000700000000000000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b="1">
                <a:latin typeface="Montserrat SemiBold" panose="00000700000000000000" charset="0"/>
                <a:cs typeface="Montserrat SemiBold" panose="00000700000000000000" charset="0"/>
              </a:rPr>
              <a:t>Va chạm: </a:t>
            </a:r>
            <a:r>
              <a:rPr lang="en-US" altLang="en-US">
                <a:latin typeface="Montserrat Medium" panose="00000600000000000000" charset="0"/>
                <a:cs typeface="Montserrat Medium" panose="00000600000000000000" charset="0"/>
              </a:rPr>
              <a:t>https://youtu.be/meOsfWj8trU</a:t>
            </a:r>
            <a:endParaRPr lang="en-US" altLang="en-US" b="1">
              <a:latin typeface="Montserrat SemiBold" panose="00000700000000000000" charset="0"/>
              <a:cs typeface="Montserrat SemiBold" panose="00000700000000000000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b="1">
                <a:latin typeface="Montserrat SemiBold" panose="00000700000000000000" charset="0"/>
                <a:cs typeface="Montserrat SemiBold" panose="00000700000000000000" charset="0"/>
              </a:rPr>
              <a:t>Mất cắp: </a:t>
            </a:r>
            <a:r>
              <a:rPr lang="en-US" altLang="en-US">
                <a:latin typeface="Montserrat Medium" panose="00000600000000000000" charset="0"/>
                <a:cs typeface="Montserrat Medium" panose="00000600000000000000" charset="0"/>
              </a:rPr>
              <a:t>https://youtu.be/gGLmXcp2GO8</a:t>
            </a:r>
            <a:endParaRPr lang="en-US" altLang="en-US" b="1">
              <a:latin typeface="Montserrat SemiBold" panose="00000700000000000000" charset="0"/>
              <a:cs typeface="Montserrat SemiBold" panose="00000700000000000000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b="1">
                <a:latin typeface="Montserrat SemiBold" panose="00000700000000000000" charset="0"/>
                <a:cs typeface="Montserrat SemiBold" panose="00000700000000000000" charset="0"/>
              </a:rPr>
              <a:t>Khóa xe: </a:t>
            </a:r>
            <a:r>
              <a:rPr lang="en-US" altLang="en-US">
                <a:latin typeface="Montserrat Medium" panose="00000600000000000000" charset="0"/>
                <a:cs typeface="Montserrat Medium" panose="00000600000000000000" charset="0"/>
              </a:rPr>
              <a:t>https://youtu.be/WmyVr3kIXOs</a:t>
            </a:r>
            <a:endParaRPr lang="en-US" altLang="en-US" b="1">
              <a:latin typeface="Montserrat SemiBold" panose="00000700000000000000" charset="0"/>
              <a:cs typeface="Montserrat SemiBold" panose="00000700000000000000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b="1">
                <a:latin typeface="Montserrat SemiBold" panose="00000700000000000000" charset="0"/>
                <a:cs typeface="Montserrat SemiBold" panose="00000700000000000000" charset="0"/>
              </a:rPr>
              <a:t>Cảnh báo pin: </a:t>
            </a:r>
            <a:r>
              <a:rPr lang="en-US" altLang="en-US">
                <a:latin typeface="Montserrat Medium" panose="00000600000000000000" charset="0"/>
                <a:cs typeface="Montserrat Medium" panose="00000600000000000000" charset="0"/>
              </a:rPr>
              <a:t>https://youtu.be/dY7GzTnfVX8</a:t>
            </a:r>
            <a:endParaRPr lang="en-US" altLang="en-US">
              <a:latin typeface="Montserrat Medium" panose="00000600000000000000" charset="0"/>
              <a:cs typeface="Montserrat Medium" panose="00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49;p25"/>
          <p:cNvSpPr/>
          <p:nvPr/>
        </p:nvSpPr>
        <p:spPr>
          <a:xfrm>
            <a:off x="6347963" y="2196916"/>
            <a:ext cx="5538964" cy="2805146"/>
          </a:xfrm>
          <a:prstGeom prst="roundRect">
            <a:avLst>
              <a:gd name="adj" fmla="val 5989"/>
            </a:avLst>
          </a:prstGeom>
          <a:solidFill>
            <a:schemeClr val="bg1"/>
          </a:solidFill>
          <a:ln w="9525" cap="flat" cmpd="sng">
            <a:solidFill>
              <a:srgbClr val="1C5FE8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" name="Google Shape;849;p25"/>
          <p:cNvSpPr/>
          <p:nvPr/>
        </p:nvSpPr>
        <p:spPr>
          <a:xfrm>
            <a:off x="304668" y="2197551"/>
            <a:ext cx="5538964" cy="2805146"/>
          </a:xfrm>
          <a:prstGeom prst="roundRect">
            <a:avLst>
              <a:gd name="adj" fmla="val 5989"/>
            </a:avLst>
          </a:prstGeom>
          <a:solidFill>
            <a:schemeClr val="bg1"/>
          </a:solidFill>
          <a:ln w="9525" cap="flat" cmpd="sng">
            <a:solidFill>
              <a:srgbClr val="1C5FE8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GIỚI THIỆU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Tổng quan về đề tài</a:t>
            </a:r>
            <a:endParaRPr lang="zh-CN" altLang="en-US" sz="1600" b="0">
              <a:solidFill>
                <a:schemeClr val="bg1"/>
              </a:solidFill>
            </a:endParaRPr>
          </a:p>
        </p:txBody>
      </p:sp>
      <p:sp>
        <p:nvSpPr>
          <p:cNvPr id="43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94970" y="2358598"/>
            <a:ext cx="3521612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SemiBold" panose="00000700000000000000" charset="0"/>
                <a:ea typeface="Gilroy" panose="00000400000000000000" charset="0"/>
                <a:cs typeface="Montserrat SemiBold" panose="00000700000000000000" charset="0"/>
                <a:sym typeface="Gilroy" panose="00000400000000000000" charset="0"/>
              </a:rPr>
              <a:t>Ưu điểm: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SemiBold" panose="00000700000000000000" charset="0"/>
              <a:ea typeface="Gilroy" panose="00000400000000000000" charset="0"/>
              <a:cs typeface="Montserrat SemiBold" panose="00000700000000000000" charset="0"/>
              <a:sym typeface="Gilroy" panose="00000400000000000000" charset="0"/>
            </a:endParaRPr>
          </a:p>
        </p:txBody>
      </p:sp>
      <p:sp>
        <p:nvSpPr>
          <p:cNvPr id="44" name="矩形 43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04800" y="2823320"/>
            <a:ext cx="3521612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Giá rẻ, năng lượng tiêu thụ thấp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17145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Đơn giản, dễ vận hành 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48" name="矩形 47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051013" y="2529754"/>
            <a:ext cx="3521612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4800" y="1329636"/>
            <a:ext cx="5444197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SẢN PHẨM CHỐNG TRỘM</a:t>
            </a:r>
            <a:endParaRPr lang="en-US" altLang="zh-CN" sz="2600" b="1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pic>
        <p:nvPicPr>
          <p:cNvPr id="17" name="Content Placeholder 16" descr="logo-hcmute-inkythuatso"/>
          <p:cNvPicPr>
            <a:picLocks noChangeAspect="1"/>
          </p:cNvPicPr>
          <p:nvPr>
            <p:ph sz="half" idx="2"/>
          </p:nvPr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1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13314" name="Picture 2" descr="Tổng hợp Remote Chống Trộm Xe Máy giá rẻ, bán chạy tháng 8/2023 - BeeCos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6" t="1792" r="11405" b="11229"/>
          <a:stretch>
            <a:fillRect/>
          </a:stretch>
        </p:blipFill>
        <p:spPr bwMode="auto">
          <a:xfrm rot="5400000">
            <a:off x="3828415" y="2426970"/>
            <a:ext cx="1898650" cy="204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566910" y="2596515"/>
            <a:ext cx="2558415" cy="2044700"/>
          </a:xfrm>
          <a:prstGeom prst="rect">
            <a:avLst/>
          </a:prstGeom>
        </p:spPr>
      </p:pic>
      <p:sp>
        <p:nvSpPr>
          <p:cNvPr id="9" name="文本框 6"/>
          <p:cNvSpPr txBox="1"/>
          <p:nvPr/>
        </p:nvSpPr>
        <p:spPr>
          <a:xfrm>
            <a:off x="304800" y="5379085"/>
            <a:ext cx="620585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SẢN PHẨM CẢNH BÁO TAI NẠN</a:t>
            </a:r>
            <a:endParaRPr lang="en-US" altLang="zh-CN" sz="2600" b="1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2298332" y="2058385"/>
            <a:ext cx="1457782" cy="295574"/>
          </a:xfrm>
          <a:prstGeom prst="roundRect">
            <a:avLst>
              <a:gd name="adj" fmla="val 50000"/>
            </a:avLst>
          </a:prstGeom>
          <a:solidFill>
            <a:srgbClr val="1C5FE8"/>
          </a:solidFill>
          <a:ln>
            <a:noFill/>
          </a:ln>
          <a:effectLst>
            <a:outerShdw blurRad="1270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>
                <a:latin typeface="Montserrat SemiBold" panose="00000700000000000000" charset="0"/>
                <a:cs typeface="Montserrat SemiBold" panose="00000700000000000000" charset="0"/>
                <a:sym typeface="+mn-ea"/>
              </a:rPr>
              <a:t>VietDS</a:t>
            </a:r>
            <a:endParaRPr lang="zh-CN" altLang="en-US" sz="1400" b="1">
              <a:solidFill>
                <a:schemeClr val="bg1"/>
              </a:solidFill>
              <a:latin typeface="Montserrat SemiBold" panose="00000700000000000000" charset="0"/>
              <a:ea typeface="+mj-ea"/>
              <a:cs typeface="Montserrat SemiBold" panose="00000700000000000000" charset="0"/>
            </a:endParaRPr>
          </a:p>
        </p:txBody>
      </p:sp>
      <p:sp>
        <p:nvSpPr>
          <p:cNvPr id="12" name="矩形: 圆角 18"/>
          <p:cNvSpPr/>
          <p:nvPr/>
        </p:nvSpPr>
        <p:spPr>
          <a:xfrm>
            <a:off x="8388617" y="2060290"/>
            <a:ext cx="1457782" cy="295574"/>
          </a:xfrm>
          <a:prstGeom prst="roundRect">
            <a:avLst>
              <a:gd name="adj" fmla="val 50000"/>
            </a:avLst>
          </a:prstGeom>
          <a:solidFill>
            <a:srgbClr val="1C5FE8"/>
          </a:solidFill>
          <a:ln>
            <a:noFill/>
          </a:ln>
          <a:effectLst>
            <a:outerShdw blurRad="1270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b="1">
                <a:solidFill>
                  <a:schemeClr val="bg1"/>
                </a:solidFill>
                <a:latin typeface="Montserrat SemiBold" panose="00000700000000000000" charset="0"/>
                <a:ea typeface="+mj-ea"/>
                <a:cs typeface="Montserrat SemiBold" panose="00000700000000000000" charset="0"/>
              </a:rPr>
              <a:t>VIETTEL</a:t>
            </a:r>
            <a:endParaRPr lang="en-US" sz="1400" b="1">
              <a:solidFill>
                <a:schemeClr val="bg1"/>
              </a:solidFill>
              <a:latin typeface="Montserrat SemiBold" panose="00000700000000000000" charset="0"/>
              <a:ea typeface="+mj-ea"/>
              <a:cs typeface="Montserrat SemiBold" panose="00000700000000000000" charset="0"/>
            </a:endParaRPr>
          </a:p>
        </p:txBody>
      </p:sp>
      <p:sp>
        <p:nvSpPr>
          <p:cNvPr id="13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94970" y="3565098"/>
            <a:ext cx="3521612" cy="460375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SemiBold" panose="00000700000000000000" charset="0"/>
                <a:ea typeface="Gilroy" panose="00000400000000000000" charset="0"/>
                <a:cs typeface="Montserrat SemiBold" panose="00000700000000000000" charset="0"/>
                <a:sym typeface="Gilroy" panose="00000400000000000000" charset="0"/>
              </a:rPr>
              <a:t>Nhược điểm: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SemiBold" panose="00000700000000000000" charset="0"/>
              <a:ea typeface="Gilroy" panose="00000400000000000000" charset="0"/>
              <a:cs typeface="Montserrat SemiBold" panose="00000700000000000000" charset="0"/>
              <a:sym typeface="Gilroy" panose="00000400000000000000" charset="0"/>
            </a:endParaRPr>
          </a:p>
        </p:txBody>
      </p:sp>
      <p:sp>
        <p:nvSpPr>
          <p:cNvPr id="14" name="矩形 43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04800" y="4006215"/>
            <a:ext cx="3641090" cy="73723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Không có khả năng định vị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17145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Không có khả năng điều khiển từ xa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442710" y="2363043"/>
            <a:ext cx="3521612" cy="460375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SemiBold" panose="00000700000000000000" charset="0"/>
                <a:ea typeface="Gilroy" panose="00000400000000000000" charset="0"/>
                <a:cs typeface="Montserrat SemiBold" panose="00000700000000000000" charset="0"/>
                <a:sym typeface="Gilroy" panose="00000400000000000000" charset="0"/>
              </a:rPr>
              <a:t>Ưu điểm: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SemiBold" panose="00000700000000000000" charset="0"/>
              <a:ea typeface="Gilroy" panose="00000400000000000000" charset="0"/>
              <a:cs typeface="Montserrat SemiBold" panose="00000700000000000000" charset="0"/>
              <a:sym typeface="Gilroy" panose="00000400000000000000" charset="0"/>
            </a:endParaRPr>
          </a:p>
        </p:txBody>
      </p:sp>
      <p:sp>
        <p:nvSpPr>
          <p:cNvPr id="16" name="矩形 43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352540" y="2827765"/>
            <a:ext cx="3521612" cy="73723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Có khả năng định vị, giám sát hành trình, điều khiển từ xa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20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442710" y="3569543"/>
            <a:ext cx="3521612" cy="460375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SemiBold" panose="00000700000000000000" charset="0"/>
                <a:ea typeface="Gilroy" panose="00000400000000000000" charset="0"/>
                <a:cs typeface="Montserrat SemiBold" panose="00000700000000000000" charset="0"/>
                <a:sym typeface="Gilroy" panose="00000400000000000000" charset="0"/>
              </a:rPr>
              <a:t>Nhược điểm: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SemiBold" panose="00000700000000000000" charset="0"/>
              <a:ea typeface="Gilroy" panose="00000400000000000000" charset="0"/>
              <a:cs typeface="Montserrat SemiBold" panose="00000700000000000000" charset="0"/>
              <a:sym typeface="Gilroy" panose="00000400000000000000" charset="0"/>
            </a:endParaRPr>
          </a:p>
        </p:txBody>
      </p:sp>
      <p:sp>
        <p:nvSpPr>
          <p:cNvPr id="21" name="矩形 43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352540" y="4010660"/>
            <a:ext cx="3641090" cy="414020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Giá thành cao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22" name="矩形 43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05435" y="5839460"/>
            <a:ext cx="6137275" cy="437515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Hiện trên thị trường chưa tồn tại sảm phẩm thương mại</a:t>
            </a:r>
            <a:endParaRPr kumimoji="0" lang="en-US" altLang="zh-CN" sz="15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GIỚI THIỆU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Tổng quan về đề tài</a:t>
            </a:r>
            <a:endParaRPr lang="zh-CN" altLang="en-US" sz="1600" b="0">
              <a:solidFill>
                <a:schemeClr val="bg1"/>
              </a:solidFill>
            </a:endParaRPr>
          </a:p>
        </p:txBody>
      </p:sp>
      <p:sp>
        <p:nvSpPr>
          <p:cNvPr id="43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94080" y="2121535"/>
            <a:ext cx="5405755" cy="11652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Thiết bị có khả năng theo dõi vị trí và cảnh báo kịp thời: 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ngủ gục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, 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vượt tốc độ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 hoặc 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va chạm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, 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mất cắp</a:t>
            </a: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.</a:t>
            </a:r>
            <a:endParaRPr kumimoji="0" lang="en-US" altLang="zh-CN" sz="160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48" name="矩形 47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7833360" y="2121535"/>
            <a:ext cx="4272915" cy="11455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Trạng thái hoạt động và cảnh báo chỉ theo dõi thông qua 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SMS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.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49" name="矩形 48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7833360" y="3003550"/>
            <a:ext cx="427291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Ngưỡng phát hiện ngủ gục trong khoảng nghiêng 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15 độ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.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02255" y="1329690"/>
            <a:ext cx="6587490" cy="5530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en-US" altLang="zh-CN" sz="3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MỤC TIÊU VÀ GIỚI HẠN ĐỀ TÀI</a:t>
            </a:r>
            <a:endParaRPr lang="en-US" altLang="zh-CN" sz="3000" b="1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pic>
        <p:nvPicPr>
          <p:cNvPr id="17" name="Content Placeholder 16" descr="logo-hcmute-inkythuatso"/>
          <p:cNvPicPr>
            <a:picLocks noChangeAspect="1"/>
          </p:cNvPicPr>
          <p:nvPr>
            <p:ph sz="half" idx="2"/>
          </p:nvPr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94080" y="3046095"/>
            <a:ext cx="5064125" cy="84582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60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Theo dõi và cảnh báo thông qua tin nhắn SMS và còi buzzer.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171450" indent="-1714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6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94080" y="3960495"/>
            <a:ext cx="4749800" cy="109410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Sử dụng 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kết nối không dây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 giao tiếp giữa các bộ.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8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94080" y="4875530"/>
            <a:ext cx="4749800" cy="902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Các dữ liệu về hoạt động được lưu trữ vào 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thẻ nhớ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 tương tự hộp đen.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9" name="矩形 47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7833360" y="3856990"/>
            <a:ext cx="4272915" cy="70104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Ngưỡng giới hạn tốc độ ở 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55km/h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 và 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50km/h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.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20" name="矩形 47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7833360" y="4817745"/>
            <a:ext cx="4272915" cy="7010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Các trường hợp va chạm được phân loại và đặt ngưỡng gia tốc trước.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sp>
        <p:nvSpPr>
          <p:cNvPr id="5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894080" y="5895975"/>
            <a:ext cx="4749800" cy="9029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Sử dụng được với 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nhiều người dùng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.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sp>
        <p:nvSpPr>
          <p:cNvPr id="6" name="矩形 47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7833360" y="5835650"/>
            <a:ext cx="4272915" cy="70104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Dữ liệu người dùng được khởi tạo từ trước.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7251700" y="3174365"/>
            <a:ext cx="508000" cy="508000"/>
            <a:chOff x="2795" y="4109"/>
            <a:chExt cx="980" cy="980"/>
          </a:xfrm>
        </p:grpSpPr>
        <p:sp>
          <p:nvSpPr>
            <p:cNvPr id="29" name="椭圆 28"/>
            <p:cNvSpPr/>
            <p:nvPr/>
          </p:nvSpPr>
          <p:spPr>
            <a:xfrm>
              <a:off x="2795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12" name="图片 3" descr="32313538333935363b32313538333934333bb6d4bbb0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2" y="4325"/>
              <a:ext cx="547" cy="547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251700" y="2310130"/>
            <a:ext cx="508000" cy="508000"/>
            <a:chOff x="12603" y="4109"/>
            <a:chExt cx="980" cy="980"/>
          </a:xfrm>
        </p:grpSpPr>
        <p:sp>
          <p:nvSpPr>
            <p:cNvPr id="58" name="椭圆 57"/>
            <p:cNvSpPr/>
            <p:nvPr/>
          </p:nvSpPr>
          <p:spPr>
            <a:xfrm>
              <a:off x="12603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13" name="图片 6" descr="32313538333935363b32313538333933383bcae9bcdc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19" y="4325"/>
              <a:ext cx="547" cy="547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7251700" y="4044315"/>
            <a:ext cx="508000" cy="508000"/>
            <a:chOff x="10798" y="7242"/>
            <a:chExt cx="980" cy="980"/>
          </a:xfrm>
        </p:grpSpPr>
        <p:sp>
          <p:nvSpPr>
            <p:cNvPr id="51" name="椭圆 50"/>
            <p:cNvSpPr/>
            <p:nvPr/>
          </p:nvSpPr>
          <p:spPr>
            <a:xfrm>
              <a:off x="10798" y="7242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14" name="图片 19" descr="32313538333935363b32313538333935333bbfceb1ed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14" y="7458"/>
              <a:ext cx="547" cy="547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7252335" y="4996815"/>
            <a:ext cx="508000" cy="508000"/>
            <a:chOff x="4581" y="7242"/>
            <a:chExt cx="980" cy="980"/>
          </a:xfrm>
        </p:grpSpPr>
        <p:sp>
          <p:nvSpPr>
            <p:cNvPr id="44" name="椭圆 43"/>
            <p:cNvSpPr/>
            <p:nvPr/>
          </p:nvSpPr>
          <p:spPr>
            <a:xfrm>
              <a:off x="4581" y="7242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21" name="图片 20" descr="32313538333935363b32313538333935343bbadab0e5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97" y="7458"/>
              <a:ext cx="547" cy="547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7251700" y="6015355"/>
            <a:ext cx="508000" cy="508000"/>
            <a:chOff x="12603" y="4109"/>
            <a:chExt cx="980" cy="980"/>
          </a:xfrm>
        </p:grpSpPr>
        <p:sp>
          <p:nvSpPr>
            <p:cNvPr id="27" name="椭圆 57"/>
            <p:cNvSpPr/>
            <p:nvPr/>
          </p:nvSpPr>
          <p:spPr>
            <a:xfrm>
              <a:off x="12603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28" name="图片 6" descr="32313538333935363b32313538333933383bcae9bcdc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19" y="4325"/>
              <a:ext cx="547" cy="547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305435" y="3187065"/>
            <a:ext cx="508000" cy="508000"/>
            <a:chOff x="2795" y="4109"/>
            <a:chExt cx="980" cy="980"/>
          </a:xfrm>
        </p:grpSpPr>
        <p:sp>
          <p:nvSpPr>
            <p:cNvPr id="31" name="椭圆 28"/>
            <p:cNvSpPr/>
            <p:nvPr/>
          </p:nvSpPr>
          <p:spPr>
            <a:xfrm>
              <a:off x="2795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32" name="图片 3" descr="32313538333935363b32313538333934333bb6d4bbb0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2" y="4325"/>
              <a:ext cx="547" cy="547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305435" y="2322830"/>
            <a:ext cx="508000" cy="508000"/>
            <a:chOff x="12603" y="4109"/>
            <a:chExt cx="980" cy="980"/>
          </a:xfrm>
        </p:grpSpPr>
        <p:sp>
          <p:nvSpPr>
            <p:cNvPr id="34" name="椭圆 57"/>
            <p:cNvSpPr/>
            <p:nvPr/>
          </p:nvSpPr>
          <p:spPr>
            <a:xfrm>
              <a:off x="12603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35" name="图片 6" descr="32313538333935363b32313538333933383bcae9bcdc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19" y="4325"/>
              <a:ext cx="547" cy="547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305435" y="4057015"/>
            <a:ext cx="508000" cy="508000"/>
            <a:chOff x="10798" y="7242"/>
            <a:chExt cx="980" cy="980"/>
          </a:xfrm>
        </p:grpSpPr>
        <p:sp>
          <p:nvSpPr>
            <p:cNvPr id="37" name="椭圆 50"/>
            <p:cNvSpPr/>
            <p:nvPr/>
          </p:nvSpPr>
          <p:spPr>
            <a:xfrm>
              <a:off x="10798" y="7242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38" name="图片 19" descr="32313538333935363b32313538333935333bbfceb1ed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14" y="7458"/>
              <a:ext cx="547" cy="547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306070" y="5009515"/>
            <a:ext cx="508000" cy="508000"/>
            <a:chOff x="4581" y="7242"/>
            <a:chExt cx="980" cy="980"/>
          </a:xfrm>
        </p:grpSpPr>
        <p:sp>
          <p:nvSpPr>
            <p:cNvPr id="40" name="椭圆 43"/>
            <p:cNvSpPr/>
            <p:nvPr/>
          </p:nvSpPr>
          <p:spPr>
            <a:xfrm>
              <a:off x="4581" y="7242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45" name="图片 20" descr="32313538333935363b32313538333935343bbadab0e5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97" y="7458"/>
              <a:ext cx="547" cy="547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305435" y="6028055"/>
            <a:ext cx="508000" cy="508000"/>
            <a:chOff x="12603" y="4109"/>
            <a:chExt cx="980" cy="980"/>
          </a:xfrm>
        </p:grpSpPr>
        <p:sp>
          <p:nvSpPr>
            <p:cNvPr id="47" name="椭圆 57"/>
            <p:cNvSpPr/>
            <p:nvPr/>
          </p:nvSpPr>
          <p:spPr>
            <a:xfrm>
              <a:off x="12603" y="4109"/>
              <a:ext cx="980" cy="980"/>
            </a:xfrm>
            <a:prstGeom prst="ellipse">
              <a:avLst/>
            </a:prstGeom>
            <a:solidFill>
              <a:srgbClr val="288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/>
            </a:p>
          </p:txBody>
        </p:sp>
        <p:pic>
          <p:nvPicPr>
            <p:cNvPr id="50" name="图片 6" descr="32313538333935363b32313538333933383bcae9bcdc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19" y="4325"/>
              <a:ext cx="547" cy="54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NỘI DUNG THỰC HIỆN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SƠ ĐỒ KHỐI HỆ THỐNG</a:t>
            </a:r>
            <a:endParaRPr lang="zh-CN" altLang="en-US" sz="1600" b="0">
              <a:solidFill>
                <a:schemeClr val="bg1"/>
              </a:solidFill>
            </a:endParaRPr>
          </a:p>
        </p:txBody>
      </p:sp>
      <p:sp>
        <p:nvSpPr>
          <p:cNvPr id="18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1151890" y="6181725"/>
            <a:ext cx="3180080" cy="598170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Sơ đồ tổng quan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pic>
        <p:nvPicPr>
          <p:cNvPr id="13" name="Picture 1" descr="IMG_256"/>
          <p:cNvPicPr>
            <a:picLocks noChangeAspect="1"/>
          </p:cNvPicPr>
          <p:nvPr>
            <p:ph sz="half" idx="2"/>
          </p:nvPr>
        </p:nvPicPr>
        <p:blipFill>
          <a:blip r:embed="rId1"/>
          <a:srcRect l="-3220" t="-1481" r="-5528" b="60538"/>
          <a:stretch>
            <a:fillRect/>
          </a:stretch>
        </p:blipFill>
        <p:spPr>
          <a:xfrm>
            <a:off x="5652135" y="1014730"/>
            <a:ext cx="6631940" cy="5674995"/>
          </a:xfrm>
          <a:prstGeom prst="rect">
            <a:avLst/>
          </a:prstGeom>
          <a:noFill/>
          <a:ln w="9525">
            <a:noFill/>
          </a:ln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2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876300" y="1313180"/>
            <a:ext cx="3982720" cy="4868545"/>
          </a:xfrm>
          <a:prstGeom prst="rect">
            <a:avLst/>
          </a:prstGeom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NỘI DUNG THỰC HIỆN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LƯU ĐỒ GIẢI THUẬT</a:t>
            </a:r>
            <a:endParaRPr lang="zh-CN" altLang="en-US" sz="1600" b="0">
              <a:solidFill>
                <a:schemeClr val="bg1"/>
              </a:solidFill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sp>
        <p:nvSpPr>
          <p:cNvPr id="9" name="文本框 6"/>
          <p:cNvSpPr txBox="1"/>
          <p:nvPr/>
        </p:nvSpPr>
        <p:spPr>
          <a:xfrm>
            <a:off x="304800" y="1329690"/>
            <a:ext cx="6137275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VÒNG LẶP CHƯƠNG TRÌNH CHÍNH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sp>
        <p:nvSpPr>
          <p:cNvPr id="21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431800" y="2132965"/>
            <a:ext cx="6489700" cy="598170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  <p:pic>
        <p:nvPicPr>
          <p:cNvPr id="23" name="Picture 22"/>
          <p:cNvPicPr/>
          <p:nvPr/>
        </p:nvPicPr>
        <p:blipFill>
          <a:blip r:embed="rId2"/>
          <a:stretch>
            <a:fillRect/>
          </a:stretch>
        </p:blipFill>
        <p:spPr>
          <a:xfrm>
            <a:off x="6481445" y="1821180"/>
            <a:ext cx="5405755" cy="4696460"/>
          </a:xfrm>
          <a:prstGeom prst="rect">
            <a:avLst/>
          </a:prstGeom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29" name="Picture 28"/>
          <p:cNvPicPr/>
          <p:nvPr/>
        </p:nvPicPr>
        <p:blipFill>
          <a:blip r:embed="rId3"/>
          <a:stretch>
            <a:fillRect/>
          </a:stretch>
        </p:blipFill>
        <p:spPr>
          <a:xfrm>
            <a:off x="647065" y="2136140"/>
            <a:ext cx="4915535" cy="4227830"/>
          </a:xfrm>
          <a:prstGeom prst="rect">
            <a:avLst/>
          </a:prstGeom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sp>
        <p:nvSpPr>
          <p:cNvPr id="31" name="矩形: 圆角 18"/>
          <p:cNvSpPr/>
          <p:nvPr/>
        </p:nvSpPr>
        <p:spPr>
          <a:xfrm>
            <a:off x="1163320" y="5552440"/>
            <a:ext cx="1673225" cy="452755"/>
          </a:xfrm>
          <a:prstGeom prst="roundRect">
            <a:avLst>
              <a:gd name="adj" fmla="val 50000"/>
            </a:avLst>
          </a:prstGeom>
          <a:solidFill>
            <a:srgbClr val="1C5FE8"/>
          </a:solidFill>
          <a:ln>
            <a:noFill/>
          </a:ln>
          <a:effectLst>
            <a:outerShdw blurRad="1270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bg1"/>
                </a:solidFill>
                <a:latin typeface="Montserrat SemiBold" panose="00000700000000000000" charset="0"/>
                <a:ea typeface="+mj-ea"/>
                <a:cs typeface="Montserrat SemiBold" panose="00000700000000000000" charset="0"/>
              </a:rPr>
              <a:t>Bộ cảnh báo ngủ gục</a:t>
            </a:r>
            <a:endParaRPr lang="en-US" altLang="zh-CN" sz="1400" b="1">
              <a:solidFill>
                <a:schemeClr val="bg1"/>
              </a:solidFill>
              <a:latin typeface="Montserrat SemiBold" panose="00000700000000000000" charset="0"/>
              <a:ea typeface="+mj-ea"/>
              <a:cs typeface="Montserrat SemiBold" panose="00000700000000000000" charset="0"/>
            </a:endParaRPr>
          </a:p>
        </p:txBody>
      </p:sp>
      <p:sp>
        <p:nvSpPr>
          <p:cNvPr id="32" name="矩形: 圆角 18"/>
          <p:cNvSpPr/>
          <p:nvPr/>
        </p:nvSpPr>
        <p:spPr>
          <a:xfrm>
            <a:off x="9781540" y="5796280"/>
            <a:ext cx="1673225" cy="452755"/>
          </a:xfrm>
          <a:prstGeom prst="roundRect">
            <a:avLst>
              <a:gd name="adj" fmla="val 50000"/>
            </a:avLst>
          </a:prstGeom>
          <a:solidFill>
            <a:srgbClr val="1C5FE8"/>
          </a:solidFill>
          <a:ln>
            <a:noFill/>
          </a:ln>
          <a:effectLst>
            <a:outerShdw blurRad="1270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bg1"/>
                </a:solidFill>
                <a:latin typeface="Montserrat SemiBold" panose="00000700000000000000" charset="0"/>
                <a:ea typeface="+mj-ea"/>
                <a:cs typeface="Montserrat SemiBold" panose="00000700000000000000" charset="0"/>
              </a:rPr>
              <a:t>Bộ trung tâm</a:t>
            </a:r>
            <a:endParaRPr lang="en-US" altLang="zh-CN" sz="1400" b="1">
              <a:solidFill>
                <a:schemeClr val="bg1"/>
              </a:solidFill>
              <a:latin typeface="Montserrat SemiBold" panose="00000700000000000000" charset="0"/>
              <a:ea typeface="+mj-ea"/>
              <a:cs typeface="Montserrat SemiBold" panose="000007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523595" y="-5523595"/>
            <a:ext cx="1144816" cy="12192001"/>
          </a:xfrm>
          <a:prstGeom prst="rect">
            <a:avLst/>
          </a:prstGeom>
          <a:gradFill flip="none" rotWithShape="1">
            <a:gsLst>
              <a:gs pos="20000">
                <a:srgbClr val="1C5FE8"/>
              </a:gs>
              <a:gs pos="95000">
                <a:srgbClr val="43DCF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cs typeface="Gilroy" panose="000004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799" y="211048"/>
            <a:ext cx="6138204" cy="501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5" b="1">
                <a:solidFill>
                  <a:schemeClr val="bg1"/>
                </a:solidFill>
                <a:latin typeface="Montserrat ExtraBold" panose="00000900000000000000" charset="0"/>
                <a:cs typeface="Montserrat ExtraBold" panose="00000900000000000000" charset="0"/>
              </a:rPr>
              <a:t>NỘI DUNG THỰC HIỆN</a:t>
            </a:r>
            <a:endParaRPr lang="en-US" altLang="zh-CN" sz="2665" b="1">
              <a:solidFill>
                <a:schemeClr val="bg1"/>
              </a:solidFill>
              <a:latin typeface="Montserrat ExtraBold" panose="00000900000000000000" charset="0"/>
              <a:cs typeface="Montserrat ExtraBold" panose="000009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" y="677333"/>
            <a:ext cx="2961687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  <a:sym typeface="+mn-ea"/>
              </a:rPr>
              <a:t>LƯU ĐỒ GIẢI THUẬT</a:t>
            </a:r>
            <a:endParaRPr lang="zh-CN" altLang="en-US" sz="1600" b="0">
              <a:solidFill>
                <a:schemeClr val="bg1"/>
              </a:solidFill>
            </a:endParaRPr>
          </a:p>
        </p:txBody>
      </p:sp>
      <p:pic>
        <p:nvPicPr>
          <p:cNvPr id="8" name="Content Placeholder 16" descr="logo-hcmute-inkythuatso"/>
          <p:cNvPicPr>
            <a:picLocks noChangeAspect="1"/>
          </p:cNvPicPr>
          <p:nvPr/>
        </p:nvPicPr>
        <p:blipFill>
          <a:blip r:embed="rId1">
            <a:lum bright="100000" contrast="-34000"/>
          </a:blip>
          <a:stretch>
            <a:fillRect/>
          </a:stretch>
        </p:blipFill>
        <p:spPr>
          <a:xfrm>
            <a:off x="11218545" y="142875"/>
            <a:ext cx="668655" cy="858520"/>
          </a:xfrm>
          <a:prstGeom prst="rect">
            <a:avLst/>
          </a:prstGeom>
          <a:effectLst>
            <a:outerShdw blurRad="317500" sx="102000" sy="102000" algn="ctr" rotWithShape="0">
              <a:schemeClr val="accent1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0" name="文本框 3"/>
          <p:cNvSpPr txBox="1"/>
          <p:nvPr/>
        </p:nvSpPr>
        <p:spPr>
          <a:xfrm>
            <a:off x="6793865" y="280670"/>
            <a:ext cx="42151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/>
            <a:r>
              <a:rPr lang="en-US" altLang="zh-CN" sz="1600" b="0">
                <a:solidFill>
                  <a:schemeClr val="bg1"/>
                </a:solidFill>
                <a:latin typeface="Montserrat Medium" panose="00000600000000000000" charset="0"/>
                <a:cs typeface="Montserrat Medium" panose="00000600000000000000" charset="0"/>
              </a:rPr>
              <a:t>Thiết kế hệ thống quản lý và giám sát an toàn cho người lái xe</a:t>
            </a:r>
            <a:endParaRPr lang="en-US" altLang="zh-CN" sz="1600" b="0">
              <a:solidFill>
                <a:schemeClr val="bg1"/>
              </a:solidFill>
              <a:latin typeface="Montserrat Medium" panose="00000600000000000000" charset="0"/>
              <a:cs typeface="Montserrat Medium" panose="00000600000000000000" charset="0"/>
            </a:endParaRPr>
          </a:p>
        </p:txBody>
      </p:sp>
      <p:sp>
        <p:nvSpPr>
          <p:cNvPr id="5" name="文本框 6"/>
          <p:cNvSpPr txBox="1"/>
          <p:nvPr/>
        </p:nvSpPr>
        <p:spPr>
          <a:xfrm>
            <a:off x="304800" y="1329636"/>
            <a:ext cx="5444197" cy="49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charset="0"/>
                <a:cs typeface="Montserrat SemiBold" panose="00000700000000000000" charset="0"/>
              </a:rPr>
              <a:t>ĐĂNG NHẬP/ĐĂNG XUẤT</a:t>
            </a:r>
            <a:endParaRPr lang="en-US" altLang="zh-CN" sz="2600" b="1">
              <a:solidFill>
                <a:schemeClr val="tx1">
                  <a:lumMod val="85000"/>
                  <a:lumOff val="15000"/>
                </a:schemeClr>
              </a:solidFill>
              <a:latin typeface="Montserrat SemiBold" panose="00000700000000000000" charset="0"/>
              <a:cs typeface="Montserrat SemiBold" panose="00000700000000000000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400675" y="1169035"/>
            <a:ext cx="6600190" cy="56699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15" y="3897630"/>
            <a:ext cx="3217545" cy="1934845"/>
          </a:xfrm>
          <a:prstGeom prst="rect">
            <a:avLst/>
          </a:prstGeom>
          <a:effectLst>
            <a:outerShdw blurRad="381000" algn="ctr" rotWithShape="0">
              <a:prstClr val="black">
                <a:alpha val="20000"/>
              </a:prstClr>
            </a:outerShdw>
          </a:effectLst>
        </p:spPr>
      </p:pic>
      <p:sp>
        <p:nvSpPr>
          <p:cNvPr id="22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304800" y="2005965"/>
            <a:ext cx="6489700" cy="598170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Trạng thái mặc định là đăng xuất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Dữ liệu hệ thống lưu theo người dùng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Medium" panose="00000600000000000000" charset="0"/>
                <a:ea typeface="Gilroy" panose="00000400000000000000" charset="0"/>
                <a:cs typeface="Montserrat Medium" panose="00000600000000000000" charset="0"/>
                <a:sym typeface="Gilroy" panose="00000400000000000000" charset="0"/>
              </a:rPr>
              <a:t>Dữ liệu được reset vào 0h mỗi ngày 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 Medium" panose="00000600000000000000" charset="0"/>
              <a:ea typeface="Gilroy" panose="00000400000000000000" charset="0"/>
              <a:cs typeface="Montserrat Medium" panose="00000600000000000000" charset="0"/>
              <a:sym typeface="Gilroy" panose="000004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ABLE_ENDDRAG_ORIGIN_RECT" val="911*372"/>
  <p:tag name="TABLE_ENDDRAG_RECT" val="24*157*912*372"/>
</p:tagLst>
</file>

<file path=ppt/tags/tag2.xml><?xml version="1.0" encoding="utf-8"?>
<p:tagLst xmlns:p="http://schemas.openxmlformats.org/presentationml/2006/main">
  <p:tag name="TABLE_ENDDRAG_ORIGIN_RECT" val="911*372"/>
  <p:tag name="TABLE_ENDDRAG_RECT" val="24*157*912*372"/>
</p:tagLst>
</file>

<file path=ppt/tags/tag3.xml><?xml version="1.0" encoding="utf-8"?>
<p:tagLst xmlns:p="http://schemas.openxmlformats.org/presentationml/2006/main">
  <p:tag name="TABLE_ENDDRAG_ORIGIN_RECT" val="911*372"/>
  <p:tag name="TABLE_ENDDRAG_RECT" val="24*157*912*372"/>
</p:tagLst>
</file>

<file path=ppt/tags/tag4.xml><?xml version="1.0" encoding="utf-8"?>
<p:tagLst xmlns:p="http://schemas.openxmlformats.org/presentationml/2006/main">
  <p:tag name="TABLE_ENDDRAG_ORIGIN_RECT" val="911*372"/>
  <p:tag name="TABLE_ENDDRAG_RECT" val="24*157*912*37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10369</Words>
  <Application>WPS Presentation</Application>
  <PresentationFormat>Widescreen</PresentationFormat>
  <Paragraphs>758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7" baseType="lpstr">
      <vt:lpstr>Arial</vt:lpstr>
      <vt:lpstr>SimSun</vt:lpstr>
      <vt:lpstr>Wingdings</vt:lpstr>
      <vt:lpstr>Montserrat ExtraBold</vt:lpstr>
      <vt:lpstr>Montserrat Black</vt:lpstr>
      <vt:lpstr>Montserrat Light</vt:lpstr>
      <vt:lpstr>Microsoft YaHei</vt:lpstr>
      <vt:lpstr>Gilroy</vt:lpstr>
      <vt:lpstr>iCielBC Downtown</vt:lpstr>
      <vt:lpstr>Montserrat Medium</vt:lpstr>
      <vt:lpstr>Montserrat SemiBold</vt:lpstr>
      <vt:lpstr>Cambria Math</vt:lpstr>
      <vt:lpstr>Calibri Light</vt:lpstr>
      <vt:lpstr>Calibri</vt:lpstr>
      <vt:lpstr>Arial Unicode MS</vt:lpstr>
      <vt:lpstr>MS Mincho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tran hoang</cp:lastModifiedBy>
  <cp:revision>22</cp:revision>
  <dcterms:created xsi:type="dcterms:W3CDTF">2024-12-31T12:21:00Z</dcterms:created>
  <dcterms:modified xsi:type="dcterms:W3CDTF">2025-01-06T14:36:29Z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9850B57EF4C24317B91F1101185836C6_13</vt:lpwstr>
  </property>
  <property fmtid="{D5CDD505-2E9C-101B-9397-08002B2CF9AE}" pid="3" name="KSOProductBuildVer">
    <vt:lpwstr>1033-12.2.0.19805</vt:lpwstr>
  </property>
</Properties>
</file>